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4.xml" ContentType="application/vnd.openxmlformats-officedocument.presentationml.notesSlide+xml"/>
  <Override PartName="/ppt/charts/chart16.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charts/chart17.xml" ContentType="application/vnd.openxmlformats-officedocument.drawingml.chart+xml"/>
  <Override PartName="/ppt/theme/themeOverride3.xml" ContentType="application/vnd.openxmlformats-officedocument.themeOverride+xml"/>
  <Override PartName="/ppt/drawings/drawing3.xml" ContentType="application/vnd.openxmlformats-officedocument.drawingml.chartshapes+xml"/>
  <Override PartName="/ppt/notesSlides/notesSlide31.xml" ContentType="application/vnd.openxmlformats-officedocument.presentationml.notesSlide+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2.xml" ContentType="application/vnd.openxmlformats-officedocument.presentationml.notesSlid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3.xml" ContentType="application/vnd.openxmlformats-officedocument.presentationml.notesSlid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4"/>
  </p:sldMasterIdLst>
  <p:notesMasterIdLst>
    <p:notesMasterId r:id="rId52"/>
  </p:notesMasterIdLst>
  <p:sldIdLst>
    <p:sldId id="474" r:id="rId5"/>
    <p:sldId id="530" r:id="rId6"/>
    <p:sldId id="268" r:id="rId7"/>
    <p:sldId id="526" r:id="rId8"/>
    <p:sldId id="531" r:id="rId9"/>
    <p:sldId id="330" r:id="rId10"/>
    <p:sldId id="525" r:id="rId11"/>
    <p:sldId id="338" r:id="rId12"/>
    <p:sldId id="557" r:id="rId13"/>
    <p:sldId id="333" r:id="rId14"/>
    <p:sldId id="347" r:id="rId15"/>
    <p:sldId id="291" r:id="rId16"/>
    <p:sldId id="698" r:id="rId17"/>
    <p:sldId id="700" r:id="rId18"/>
    <p:sldId id="699" r:id="rId19"/>
    <p:sldId id="684" r:id="rId20"/>
    <p:sldId id="558" r:id="rId21"/>
    <p:sldId id="559" r:id="rId22"/>
    <p:sldId id="686" r:id="rId23"/>
    <p:sldId id="560" r:id="rId24"/>
    <p:sldId id="688" r:id="rId25"/>
    <p:sldId id="689" r:id="rId26"/>
    <p:sldId id="690" r:id="rId27"/>
    <p:sldId id="691" r:id="rId28"/>
    <p:sldId id="692" r:id="rId29"/>
    <p:sldId id="693" r:id="rId30"/>
    <p:sldId id="694" r:id="rId31"/>
    <p:sldId id="701" r:id="rId32"/>
    <p:sldId id="695" r:id="rId33"/>
    <p:sldId id="702" r:id="rId34"/>
    <p:sldId id="696" r:id="rId35"/>
    <p:sldId id="527" r:id="rId36"/>
    <p:sldId id="703" r:id="rId37"/>
    <p:sldId id="556" r:id="rId38"/>
    <p:sldId id="457" r:id="rId39"/>
    <p:sldId id="508" r:id="rId40"/>
    <p:sldId id="678" r:id="rId41"/>
    <p:sldId id="683" r:id="rId42"/>
    <p:sldId id="679" r:id="rId43"/>
    <p:sldId id="680" r:id="rId44"/>
    <p:sldId id="681" r:id="rId45"/>
    <p:sldId id="682" r:id="rId46"/>
    <p:sldId id="483" r:id="rId47"/>
    <p:sldId id="675" r:id="rId48"/>
    <p:sldId id="676" r:id="rId49"/>
    <p:sldId id="677" r:id="rId50"/>
    <p:sldId id="482" r:id="rId51"/>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5">
          <p15:clr>
            <a:srgbClr val="A4A3A4"/>
          </p15:clr>
        </p15:guide>
        <p15:guide id="2" pos="34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atie Powderly" initials="KP" lastIdx="1" clrIdx="6"/>
  <p:cmAuthor id="1" name="Scott Pickett" initials="SP" lastIdx="1" clrIdx="0"/>
  <p:cmAuthor id="8" name="Kate Pydyn" initials="KP" lastIdx="12" clrIdx="7"/>
  <p:cmAuthor id="2" name="Katherine Stroud" initials="KS" lastIdx="17" clrIdx="1"/>
  <p:cmAuthor id="9" name="Angela DiNicola" initials="AD" lastIdx="4" clrIdx="8"/>
  <p:cmAuthor id="3" name="Wendy Cerimele" initials="WC" lastIdx="1" clrIdx="2"/>
  <p:cmAuthor id="10" name="Lauren Cavicchio" initials="LC" lastIdx="47" clrIdx="9"/>
  <p:cmAuthor id="4" name="Leanna Popp" initials="LP" lastIdx="21" clrIdx="3"/>
  <p:cmAuthor id="11" name="David McBryde Johnson" initials="DMJ" lastIdx="34" clrIdx="10">
    <p:extLst>
      <p:ext uri="{19B8F6BF-5375-455C-9EA6-DF929625EA0E}">
        <p15:presenceInfo xmlns:p15="http://schemas.microsoft.com/office/powerpoint/2012/main" userId="S-1-5-21-1390067357-776561741-839522115-179669" providerId="AD"/>
      </p:ext>
    </p:extLst>
  </p:cmAuthor>
  <p:cmAuthor id="5" name="Ashley Graham" initials="AG" lastIdx="12" clrIdx="4"/>
  <p:cmAuthor id="12" name="Katie Phelps" initials="KP" lastIdx="65" clrIdx="11">
    <p:extLst>
      <p:ext uri="{19B8F6BF-5375-455C-9EA6-DF929625EA0E}">
        <p15:presenceInfo xmlns:p15="http://schemas.microsoft.com/office/powerpoint/2012/main" userId="S-1-5-21-1390067357-776561741-839522115-189141" providerId="AD"/>
      </p:ext>
    </p:extLst>
  </p:cmAuthor>
  <p:cmAuthor id="6" name="Jeff Hughes" initials="JH" lastIdx="5"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075"/>
    <a:srgbClr val="008AC8"/>
    <a:srgbClr val="E1F6FF"/>
    <a:srgbClr val="59CAFF"/>
    <a:srgbClr val="008DCC"/>
    <a:srgbClr val="A7E4FF"/>
    <a:srgbClr val="25BCFF"/>
    <a:srgbClr val="7F7F7F"/>
    <a:srgbClr val="D1E0FF"/>
    <a:srgbClr val="EE2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57" autoAdjust="0"/>
  </p:normalViewPr>
  <p:slideViewPr>
    <p:cSldViewPr snapToGrid="0">
      <p:cViewPr varScale="1">
        <p:scale>
          <a:sx n="104" d="100"/>
          <a:sy n="104" d="100"/>
        </p:scale>
        <p:origin x="138" y="192"/>
      </p:cViewPr>
      <p:guideLst>
        <p:guide orient="horz" pos="1005"/>
        <p:guide pos="348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15.xlsx"/><Relationship Id="rId1" Type="http://schemas.openxmlformats.org/officeDocument/2006/relationships/themeOverride" Target="../theme/themeOverride2.xml"/></Relationships>
</file>

<file path=ppt/charts/_rels/chart17.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16.xlsx"/><Relationship Id="rId1" Type="http://schemas.openxmlformats.org/officeDocument/2006/relationships/themeOverride" Target="../theme/themeOverride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Score (Blue)</c:v>
                </c:pt>
              </c:strCache>
            </c:strRef>
          </c:tx>
          <c:spPr>
            <a:effectLst/>
          </c:spPr>
          <c:dPt>
            <c:idx val="0"/>
            <c:bubble3D val="0"/>
            <c:spPr>
              <a:noFill/>
              <a:effectLst/>
            </c:spPr>
            <c:extLst>
              <c:ext xmlns:c16="http://schemas.microsoft.com/office/drawing/2014/chart" uri="{C3380CC4-5D6E-409C-BE32-E72D297353CC}">
                <c16:uniqueId val="{00000001-D2B6-48B3-AF57-20AF7008D1B1}"/>
              </c:ext>
            </c:extLst>
          </c:dPt>
          <c:dPt>
            <c:idx val="1"/>
            <c:bubble3D val="0"/>
            <c:spPr>
              <a:solidFill>
                <a:schemeClr val="accent5"/>
              </a:solidFill>
              <a:effectLst/>
            </c:spPr>
            <c:extLst>
              <c:ext xmlns:c16="http://schemas.microsoft.com/office/drawing/2014/chart" uri="{C3380CC4-5D6E-409C-BE32-E72D297353CC}">
                <c16:uniqueId val="{00000003-D2B6-48B3-AF57-20AF7008D1B1}"/>
              </c:ext>
            </c:extLst>
          </c:dPt>
          <c:dPt>
            <c:idx val="2"/>
            <c:bubble3D val="0"/>
            <c:spPr>
              <a:solidFill>
                <a:schemeClr val="bg1">
                  <a:lumMod val="85000"/>
                </a:schemeClr>
              </a:solidFill>
              <a:effectLst/>
            </c:spPr>
            <c:extLst>
              <c:ext xmlns:c16="http://schemas.microsoft.com/office/drawing/2014/chart" uri="{C3380CC4-5D6E-409C-BE32-E72D297353CC}">
                <c16:uniqueId val="{00000005-D2B6-48B3-AF57-20AF7008D1B1}"/>
              </c:ext>
            </c:extLst>
          </c:dPt>
          <c:cat>
            <c:strRef>
              <c:f>Sheet1!$A$2:$A$4</c:f>
              <c:strCache>
                <c:ptCount val="3"/>
                <c:pt idx="0">
                  <c:v>DO NOT CHANGE (keep at 100)</c:v>
                </c:pt>
                <c:pt idx="1">
                  <c:v>Score</c:v>
                </c:pt>
                <c:pt idx="2">
                  <c:v>100 - Score</c:v>
                </c:pt>
              </c:strCache>
            </c:strRef>
          </c:cat>
          <c:val>
            <c:numRef>
              <c:f>Sheet1!$B$2:$B$4</c:f>
              <c:numCache>
                <c:formatCode>General</c:formatCode>
                <c:ptCount val="3"/>
                <c:pt idx="0">
                  <c:v>100</c:v>
                </c:pt>
                <c:pt idx="1">
                  <c:v>55.8</c:v>
                </c:pt>
                <c:pt idx="2">
                  <c:v>44.2</c:v>
                </c:pt>
              </c:numCache>
            </c:numRef>
          </c:val>
          <c:extLst>
            <c:ext xmlns:c16="http://schemas.microsoft.com/office/drawing/2014/chart" uri="{C3380CC4-5D6E-409C-BE32-E72D297353CC}">
              <c16:uniqueId val="{00000006-D2B6-48B3-AF57-20AF7008D1B1}"/>
            </c:ext>
          </c:extLst>
        </c:ser>
        <c:ser>
          <c:idx val="1"/>
          <c:order val="1"/>
          <c:tx>
            <c:strRef>
              <c:f>Sheet1!$C$1</c:f>
              <c:strCache>
                <c:ptCount val="1"/>
                <c:pt idx="0">
                  <c:v>Benchmark (Purple)</c:v>
                </c:pt>
              </c:strCache>
            </c:strRef>
          </c:tx>
          <c:spPr>
            <a:effectLst/>
          </c:spPr>
          <c:dPt>
            <c:idx val="0"/>
            <c:bubble3D val="0"/>
            <c:spPr>
              <a:noFill/>
              <a:effectLst/>
            </c:spPr>
            <c:extLst>
              <c:ext xmlns:c16="http://schemas.microsoft.com/office/drawing/2014/chart" uri="{C3380CC4-5D6E-409C-BE32-E72D297353CC}">
                <c16:uniqueId val="{00000008-D2B6-48B3-AF57-20AF7008D1B1}"/>
              </c:ext>
            </c:extLst>
          </c:dPt>
          <c:dPt>
            <c:idx val="1"/>
            <c:bubble3D val="0"/>
            <c:spPr>
              <a:solidFill>
                <a:srgbClr val="965CC5"/>
              </a:solidFill>
              <a:effectLst/>
            </c:spPr>
            <c:extLst>
              <c:ext xmlns:c16="http://schemas.microsoft.com/office/drawing/2014/chart" uri="{C3380CC4-5D6E-409C-BE32-E72D297353CC}">
                <c16:uniqueId val="{0000000A-D2B6-48B3-AF57-20AF7008D1B1}"/>
              </c:ext>
            </c:extLst>
          </c:dPt>
          <c:dPt>
            <c:idx val="2"/>
            <c:bubble3D val="0"/>
            <c:spPr>
              <a:solidFill>
                <a:sysClr val="window" lastClr="FFFFFF">
                  <a:lumMod val="65000"/>
                </a:sysClr>
              </a:solidFill>
              <a:effectLst/>
            </c:spPr>
            <c:extLst>
              <c:ext xmlns:c16="http://schemas.microsoft.com/office/drawing/2014/chart" uri="{C3380CC4-5D6E-409C-BE32-E72D297353CC}">
                <c16:uniqueId val="{0000000C-D2B6-48B3-AF57-20AF7008D1B1}"/>
              </c:ext>
            </c:extLst>
          </c:dPt>
          <c:cat>
            <c:strRef>
              <c:f>Sheet1!$A$2:$A$4</c:f>
              <c:strCache>
                <c:ptCount val="3"/>
                <c:pt idx="0">
                  <c:v>DO NOT CHANGE (keep at 100)</c:v>
                </c:pt>
                <c:pt idx="1">
                  <c:v>Score</c:v>
                </c:pt>
                <c:pt idx="2">
                  <c:v>100 - Score</c:v>
                </c:pt>
              </c:strCache>
            </c:strRef>
          </c:cat>
          <c:val>
            <c:numRef>
              <c:f>Sheet1!$C$2:$C$4</c:f>
              <c:numCache>
                <c:formatCode>General</c:formatCode>
                <c:ptCount val="3"/>
                <c:pt idx="0">
                  <c:v>100</c:v>
                </c:pt>
                <c:pt idx="1">
                  <c:v>68</c:v>
                </c:pt>
                <c:pt idx="2">
                  <c:v>32</c:v>
                </c:pt>
              </c:numCache>
            </c:numRef>
          </c:val>
          <c:extLst>
            <c:ext xmlns:c16="http://schemas.microsoft.com/office/drawing/2014/chart" uri="{C3380CC4-5D6E-409C-BE32-E72D297353CC}">
              <c16:uniqueId val="{0000000D-D2B6-48B3-AF57-20AF7008D1B1}"/>
            </c:ext>
          </c:extLst>
        </c:ser>
        <c:dLbls>
          <c:showLegendKey val="0"/>
          <c:showVal val="0"/>
          <c:showCatName val="0"/>
          <c:showSerName val="0"/>
          <c:showPercent val="0"/>
          <c:showBubbleSize val="0"/>
          <c:showLeaderLines val="1"/>
        </c:dLbls>
        <c:firstSliceAng val="90"/>
        <c:holeSize val="65"/>
      </c:doughnutChart>
    </c:plotArea>
    <c:plotVisOnly val="1"/>
    <c:dispBlanksAs val="gap"/>
    <c:showDLblsOverMax val="0"/>
  </c:chart>
  <c:spPr>
    <a:effectLst/>
  </c:spPr>
  <c:txPr>
    <a:bodyPr/>
    <a:lstStyle/>
    <a:p>
      <a:pPr>
        <a:defRPr sz="1800"/>
      </a:pPr>
      <a:endParaRPr lang="en-US"/>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rgbClr val="005075"/>
              </a:solidFill>
              <a:ln w="19050">
                <a:noFill/>
              </a:ln>
              <a:effectLst/>
            </c:spPr>
            <c:extLst>
              <c:ext xmlns:c16="http://schemas.microsoft.com/office/drawing/2014/chart" uri="{C3380CC4-5D6E-409C-BE32-E72D297353CC}">
                <c16:uniqueId val="{00000001-C8FB-4ACE-8607-CC6EBF5CF1F7}"/>
              </c:ext>
            </c:extLst>
          </c:dPt>
          <c:dPt>
            <c:idx val="1"/>
            <c:bubble3D val="0"/>
            <c:spPr>
              <a:solidFill>
                <a:srgbClr val="008AC8"/>
              </a:solidFill>
              <a:ln w="19050">
                <a:noFill/>
              </a:ln>
              <a:effectLst/>
            </c:spPr>
            <c:extLst>
              <c:ext xmlns:c16="http://schemas.microsoft.com/office/drawing/2014/chart" uri="{C3380CC4-5D6E-409C-BE32-E72D297353CC}">
                <c16:uniqueId val="{00000003-C8FB-4ACE-8607-CC6EBF5CF1F7}"/>
              </c:ext>
            </c:extLst>
          </c:dPt>
          <c:dPt>
            <c:idx val="2"/>
            <c:bubble3D val="0"/>
            <c:spPr>
              <a:solidFill>
                <a:srgbClr val="C00000"/>
              </a:solidFill>
              <a:ln w="19050">
                <a:noFill/>
              </a:ln>
              <a:effectLst/>
            </c:spPr>
            <c:extLst>
              <c:ext xmlns:c16="http://schemas.microsoft.com/office/drawing/2014/chart" uri="{C3380CC4-5D6E-409C-BE32-E72D297353CC}">
                <c16:uniqueId val="{00000005-C8FB-4ACE-8607-CC6EBF5CF1F7}"/>
              </c:ext>
            </c:extLst>
          </c:dPt>
          <c:dPt>
            <c:idx val="3"/>
            <c:bubble3D val="0"/>
            <c:spPr>
              <a:solidFill>
                <a:schemeClr val="accent4"/>
              </a:solidFill>
              <a:ln w="19050">
                <a:noFill/>
              </a:ln>
              <a:effectLst/>
            </c:spPr>
            <c:extLst>
              <c:ext xmlns:c16="http://schemas.microsoft.com/office/drawing/2014/chart" uri="{C3380CC4-5D6E-409C-BE32-E72D297353CC}">
                <c16:uniqueId val="{00000007-C8FB-4ACE-8607-CC6EBF5CF1F7}"/>
              </c:ext>
            </c:extLst>
          </c:dPt>
          <c:dPt>
            <c:idx val="4"/>
            <c:bubble3D val="0"/>
            <c:spPr>
              <a:solidFill>
                <a:schemeClr val="accent5"/>
              </a:solidFill>
              <a:ln w="19050">
                <a:noFill/>
              </a:ln>
              <a:effectLst/>
            </c:spPr>
            <c:extLst>
              <c:ext xmlns:c16="http://schemas.microsoft.com/office/drawing/2014/chart" uri="{C3380CC4-5D6E-409C-BE32-E72D297353CC}">
                <c16:uniqueId val="{00000009-C8FB-4ACE-8607-CC6EBF5CF1F7}"/>
              </c:ext>
            </c:extLst>
          </c:dPt>
          <c:dLbls>
            <c:dLbl>
              <c:idx val="0"/>
              <c:layout>
                <c:manualLayout>
                  <c:x val="0.19975002404257139"/>
                  <c:y val="-3.378311207273580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8FB-4ACE-8607-CC6EBF5CF1F7}"/>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C8FB-4ACE-8607-CC6EBF5CF1F7}"/>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C8FB-4ACE-8607-CC6EBF5CF1F7}"/>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A-C8FB-4ACE-8607-CC6EBF5CF1F7}"/>
            </c:ext>
          </c:extLst>
        </c:ser>
        <c:dLbls>
          <c:showLegendKey val="0"/>
          <c:showVal val="0"/>
          <c:showCatName val="0"/>
          <c:showSerName val="0"/>
          <c:showPercent val="0"/>
          <c:showBubbleSize val="0"/>
          <c:showLeaderLines val="1"/>
        </c:dLbls>
        <c:firstSliceAng val="154"/>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chemeClr val="accent5">
                <a:lumMod val="50000"/>
              </a:schemeClr>
            </a:solidFill>
            <a:ln>
              <a:noFill/>
            </a:ln>
          </c:spPr>
          <c:dPt>
            <c:idx val="0"/>
            <c:bubble3D val="0"/>
            <c:spPr>
              <a:solidFill>
                <a:srgbClr val="005075"/>
              </a:solidFill>
              <a:ln w="19050">
                <a:noFill/>
              </a:ln>
              <a:effectLst/>
            </c:spPr>
            <c:extLst>
              <c:ext xmlns:c16="http://schemas.microsoft.com/office/drawing/2014/chart" uri="{C3380CC4-5D6E-409C-BE32-E72D297353CC}">
                <c16:uniqueId val="{00000001-9DB4-476D-947F-F9F111F68883}"/>
              </c:ext>
            </c:extLst>
          </c:dPt>
          <c:dPt>
            <c:idx val="1"/>
            <c:bubble3D val="0"/>
            <c:spPr>
              <a:solidFill>
                <a:srgbClr val="59CAFF"/>
              </a:solidFill>
              <a:ln w="19050">
                <a:noFill/>
              </a:ln>
              <a:effectLst/>
            </c:spPr>
            <c:extLst>
              <c:ext xmlns:c16="http://schemas.microsoft.com/office/drawing/2014/chart" uri="{C3380CC4-5D6E-409C-BE32-E72D297353CC}">
                <c16:uniqueId val="{00000003-9DB4-476D-947F-F9F111F68883}"/>
              </c:ext>
            </c:extLst>
          </c:dPt>
          <c:dPt>
            <c:idx val="2"/>
            <c:bubble3D val="0"/>
            <c:spPr>
              <a:solidFill>
                <a:srgbClr val="008AC8"/>
              </a:solidFill>
              <a:ln w="19050">
                <a:noFill/>
              </a:ln>
              <a:effectLst/>
            </c:spPr>
            <c:extLst>
              <c:ext xmlns:c16="http://schemas.microsoft.com/office/drawing/2014/chart" uri="{C3380CC4-5D6E-409C-BE32-E72D297353CC}">
                <c16:uniqueId val="{00000005-9DB4-476D-947F-F9F111F68883}"/>
              </c:ext>
            </c:extLst>
          </c:dPt>
          <c:dPt>
            <c:idx val="3"/>
            <c:bubble3D val="0"/>
            <c:spPr>
              <a:solidFill>
                <a:srgbClr val="E1F6FF"/>
              </a:solidFill>
              <a:ln w="19050">
                <a:noFill/>
              </a:ln>
              <a:effectLst/>
            </c:spPr>
            <c:extLst>
              <c:ext xmlns:c16="http://schemas.microsoft.com/office/drawing/2014/chart" uri="{C3380CC4-5D6E-409C-BE32-E72D297353CC}">
                <c16:uniqueId val="{00000007-9DB4-476D-947F-F9F111F68883}"/>
              </c:ext>
            </c:extLst>
          </c:dPt>
          <c:dPt>
            <c:idx val="4"/>
            <c:bubble3D val="0"/>
            <c:spPr>
              <a:solidFill>
                <a:schemeClr val="accent5">
                  <a:lumMod val="50000"/>
                </a:schemeClr>
              </a:solidFill>
              <a:ln w="19050">
                <a:noFill/>
              </a:ln>
              <a:effectLst/>
            </c:spPr>
            <c:extLst>
              <c:ext xmlns:c16="http://schemas.microsoft.com/office/drawing/2014/chart" uri="{C3380CC4-5D6E-409C-BE32-E72D297353CC}">
                <c16:uniqueId val="{00000009-9DB4-476D-947F-F9F111F68883}"/>
              </c:ext>
            </c:extLst>
          </c:dPt>
          <c:dLbls>
            <c:dLbl>
              <c:idx val="0"/>
              <c:layout>
                <c:manualLayout>
                  <c:x val="0.18278665423576679"/>
                  <c:y val="-8.4641110920598644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DB4-476D-947F-F9F111F68883}"/>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B4-476D-947F-F9F111F68883}"/>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B4-476D-947F-F9F111F68883}"/>
                </c:ext>
              </c:extLst>
            </c:dLbl>
            <c:dLbl>
              <c:idx val="3"/>
              <c:layout>
                <c:manualLayout>
                  <c:x val="-0.10976502393571551"/>
                  <c:y val="-6.8240085708392226E-2"/>
                </c:manualLayout>
              </c:layout>
              <c:tx>
                <c:rich>
                  <a:bodyPr/>
                  <a:lstStyle/>
                  <a:p>
                    <a:fld id="{166489C5-8A67-4B78-8E79-452C6536215A}" type="VALUE">
                      <a:rPr lang="en-US">
                        <a:solidFill>
                          <a:schemeClr val="bg2">
                            <a:lumMod val="10000"/>
                          </a:schemeClr>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DB4-476D-947F-F9F111F6888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Yes</c:v>
                </c:pt>
                <c:pt idx="1">
                  <c:v>Partially</c:v>
                </c:pt>
                <c:pt idx="2">
                  <c:v>No</c:v>
                </c:pt>
                <c:pt idx="3">
                  <c:v>Just browsing</c:v>
                </c:pt>
              </c:strCache>
            </c:strRef>
          </c:cat>
          <c:val>
            <c:numRef>
              <c:f>Sheet1!$B$2:$B$5</c:f>
              <c:numCache>
                <c:formatCode>0%</c:formatCode>
                <c:ptCount val="4"/>
                <c:pt idx="0">
                  <c:v>0.35</c:v>
                </c:pt>
                <c:pt idx="1">
                  <c:v>0.3</c:v>
                </c:pt>
                <c:pt idx="2">
                  <c:v>0.28000000000000003</c:v>
                </c:pt>
                <c:pt idx="3">
                  <c:v>7.0000000000000007E-2</c:v>
                </c:pt>
              </c:numCache>
            </c:numRef>
          </c:val>
          <c:extLst>
            <c:ext xmlns:c16="http://schemas.microsoft.com/office/drawing/2014/chart" uri="{C3380CC4-5D6E-409C-BE32-E72D297353CC}">
              <c16:uniqueId val="{0000000A-9DB4-476D-947F-F9F111F68883}"/>
            </c:ext>
          </c:extLst>
        </c:ser>
        <c:dLbls>
          <c:showLegendKey val="0"/>
          <c:showVal val="0"/>
          <c:showCatName val="0"/>
          <c:showSerName val="0"/>
          <c:showPercent val="0"/>
          <c:showBubbleSize val="0"/>
          <c:showLeaderLines val="1"/>
        </c:dLbls>
        <c:firstSliceAng val="135"/>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222691939867893"/>
          <c:y val="0.12449973503130558"/>
          <c:w val="0.55652911651430736"/>
          <c:h val="0.66634386529887757"/>
        </c:manualLayout>
      </c:layout>
      <c:pieChart>
        <c:varyColors val="1"/>
        <c:ser>
          <c:idx val="0"/>
          <c:order val="0"/>
          <c:tx>
            <c:strRef>
              <c:f>Sheet1!$B$1</c:f>
              <c:strCache>
                <c:ptCount val="1"/>
                <c:pt idx="0">
                  <c:v>Sales</c:v>
                </c:pt>
              </c:strCache>
            </c:strRef>
          </c:tx>
          <c:spPr>
            <a:solidFill>
              <a:srgbClr val="008AC8"/>
            </a:solidFill>
          </c:spPr>
          <c:dPt>
            <c:idx val="0"/>
            <c:bubble3D val="0"/>
            <c:spPr>
              <a:solidFill>
                <a:srgbClr val="005075"/>
              </a:solidFill>
              <a:ln w="19050">
                <a:noFill/>
              </a:ln>
              <a:effectLst/>
            </c:spPr>
            <c:extLst>
              <c:ext xmlns:c16="http://schemas.microsoft.com/office/drawing/2014/chart" uri="{C3380CC4-5D6E-409C-BE32-E72D297353CC}">
                <c16:uniqueId val="{00000001-068D-4D30-91CB-825794A5ECD6}"/>
              </c:ext>
            </c:extLst>
          </c:dPt>
          <c:dPt>
            <c:idx val="1"/>
            <c:bubble3D val="0"/>
            <c:spPr>
              <a:solidFill>
                <a:srgbClr val="25BCFF"/>
              </a:solidFill>
              <a:ln w="19050">
                <a:noFill/>
              </a:ln>
              <a:effectLst/>
            </c:spPr>
            <c:extLst>
              <c:ext xmlns:c16="http://schemas.microsoft.com/office/drawing/2014/chart" uri="{C3380CC4-5D6E-409C-BE32-E72D297353CC}">
                <c16:uniqueId val="{00000003-068D-4D30-91CB-825794A5ECD6}"/>
              </c:ext>
            </c:extLst>
          </c:dPt>
          <c:dPt>
            <c:idx val="2"/>
            <c:bubble3D val="0"/>
            <c:spPr>
              <a:solidFill>
                <a:srgbClr val="008AC8"/>
              </a:solidFill>
              <a:ln w="19050">
                <a:solidFill>
                  <a:schemeClr val="lt1"/>
                </a:solidFill>
              </a:ln>
              <a:effectLst/>
            </c:spPr>
            <c:extLst>
              <c:ext xmlns:c16="http://schemas.microsoft.com/office/drawing/2014/chart" uri="{C3380CC4-5D6E-409C-BE32-E72D297353CC}">
                <c16:uniqueId val="{00000005-068D-4D30-91CB-825794A5ECD6}"/>
              </c:ext>
            </c:extLst>
          </c:dPt>
          <c:dPt>
            <c:idx val="3"/>
            <c:bubble3D val="0"/>
            <c:spPr>
              <a:solidFill>
                <a:srgbClr val="008AC8"/>
              </a:solidFill>
              <a:ln w="19050">
                <a:solidFill>
                  <a:schemeClr val="lt1"/>
                </a:solidFill>
              </a:ln>
              <a:effectLst/>
            </c:spPr>
            <c:extLst>
              <c:ext xmlns:c16="http://schemas.microsoft.com/office/drawing/2014/chart" uri="{C3380CC4-5D6E-409C-BE32-E72D297353CC}">
                <c16:uniqueId val="{00000007-068D-4D30-91CB-825794A5ECD6}"/>
              </c:ext>
            </c:extLst>
          </c:dPt>
          <c:dPt>
            <c:idx val="4"/>
            <c:bubble3D val="0"/>
            <c:spPr>
              <a:solidFill>
                <a:srgbClr val="008AC8"/>
              </a:solidFill>
              <a:ln w="19050">
                <a:solidFill>
                  <a:schemeClr val="lt1"/>
                </a:solidFill>
              </a:ln>
              <a:effectLst/>
            </c:spPr>
            <c:extLst>
              <c:ext xmlns:c16="http://schemas.microsoft.com/office/drawing/2014/chart" uri="{C3380CC4-5D6E-409C-BE32-E72D297353CC}">
                <c16:uniqueId val="{00000009-068D-4D30-91CB-825794A5ECD6}"/>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068D-4D30-91CB-825794A5ECD6}"/>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3-068D-4D30-91CB-825794A5ECD6}"/>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5-068D-4D30-91CB-825794A5ECD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Yes</c:v>
                </c:pt>
                <c:pt idx="1">
                  <c:v>Partially</c:v>
                </c:pt>
                <c:pt idx="2">
                  <c:v>No</c:v>
                </c:pt>
              </c:strCache>
            </c:strRef>
          </c:cat>
          <c:val>
            <c:numRef>
              <c:f>Sheet1!$B$2:$B$4</c:f>
              <c:numCache>
                <c:formatCode>0%</c:formatCode>
                <c:ptCount val="3"/>
                <c:pt idx="0">
                  <c:v>0.49</c:v>
                </c:pt>
                <c:pt idx="1">
                  <c:v>0.17</c:v>
                </c:pt>
                <c:pt idx="2">
                  <c:v>0.34</c:v>
                </c:pt>
              </c:numCache>
            </c:numRef>
          </c:val>
          <c:extLst>
            <c:ext xmlns:c16="http://schemas.microsoft.com/office/drawing/2014/chart" uri="{C3380CC4-5D6E-409C-BE32-E72D297353CC}">
              <c16:uniqueId val="{0000000A-068D-4D30-91CB-825794A5ECD6}"/>
            </c:ext>
          </c:extLst>
        </c:ser>
        <c:dLbls>
          <c:showLegendKey val="0"/>
          <c:showVal val="0"/>
          <c:showCatName val="0"/>
          <c:showSerName val="0"/>
          <c:showPercent val="0"/>
          <c:showBubbleSize val="0"/>
          <c:showLeaderLines val="1"/>
        </c:dLbls>
        <c:firstSliceAng val="13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005075"/>
            </a:solidFill>
          </c:spPr>
          <c:dPt>
            <c:idx val="0"/>
            <c:bubble3D val="0"/>
            <c:spPr>
              <a:solidFill>
                <a:srgbClr val="005075"/>
              </a:solidFill>
              <a:ln w="19050">
                <a:noFill/>
              </a:ln>
              <a:effectLst/>
            </c:spPr>
            <c:extLst>
              <c:ext xmlns:c16="http://schemas.microsoft.com/office/drawing/2014/chart" uri="{C3380CC4-5D6E-409C-BE32-E72D297353CC}">
                <c16:uniqueId val="{00000001-A868-4A41-AA3F-62FC246E03F4}"/>
              </c:ext>
            </c:extLst>
          </c:dPt>
          <c:dPt>
            <c:idx val="1"/>
            <c:bubble3D val="0"/>
            <c:spPr>
              <a:solidFill>
                <a:srgbClr val="008DCC"/>
              </a:solidFill>
              <a:ln w="19050">
                <a:noFill/>
              </a:ln>
              <a:effectLst/>
            </c:spPr>
            <c:extLst>
              <c:ext xmlns:c16="http://schemas.microsoft.com/office/drawing/2014/chart" uri="{C3380CC4-5D6E-409C-BE32-E72D297353CC}">
                <c16:uniqueId val="{00000003-A868-4A41-AA3F-62FC246E03F4}"/>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A868-4A41-AA3F-62FC246E03F4}"/>
              </c:ext>
            </c:extLst>
          </c:dPt>
          <c:dPt>
            <c:idx val="3"/>
            <c:bubble3D val="0"/>
            <c:spPr>
              <a:solidFill>
                <a:srgbClr val="005075"/>
              </a:solidFill>
              <a:ln w="19050">
                <a:solidFill>
                  <a:schemeClr val="lt1"/>
                </a:solidFill>
              </a:ln>
              <a:effectLst/>
            </c:spPr>
            <c:extLst>
              <c:ext xmlns:c16="http://schemas.microsoft.com/office/drawing/2014/chart" uri="{C3380CC4-5D6E-409C-BE32-E72D297353CC}">
                <c16:uniqueId val="{00000007-A868-4A41-AA3F-62FC246E03F4}"/>
              </c:ext>
            </c:extLst>
          </c:dPt>
          <c:dPt>
            <c:idx val="4"/>
            <c:bubble3D val="0"/>
            <c:spPr>
              <a:solidFill>
                <a:srgbClr val="005075"/>
              </a:solidFill>
              <a:ln w="19050">
                <a:solidFill>
                  <a:schemeClr val="lt1"/>
                </a:solidFill>
              </a:ln>
              <a:effectLst/>
            </c:spPr>
            <c:extLst>
              <c:ext xmlns:c16="http://schemas.microsoft.com/office/drawing/2014/chart" uri="{C3380CC4-5D6E-409C-BE32-E72D297353CC}">
                <c16:uniqueId val="{00000009-A868-4A41-AA3F-62FC246E03F4}"/>
              </c:ext>
            </c:extLst>
          </c:dPt>
          <c:dLbls>
            <c:dLbl>
              <c:idx val="0"/>
              <c:layout>
                <c:manualLayout>
                  <c:x val="0.13330258930305694"/>
                  <c:y val="-0.2002203442554956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868-4A41-AA3F-62FC246E03F4}"/>
                </c:ext>
              </c:extLst>
            </c:dLbl>
            <c:dLbl>
              <c:idx val="1"/>
              <c:layout>
                <c:manualLayout>
                  <c:x val="-0.13144217338643335"/>
                  <c:y val="0.1251740421647477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868-4A41-AA3F-62FC246E03F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0.51</c:v>
                </c:pt>
                <c:pt idx="1">
                  <c:v>0.49</c:v>
                </c:pt>
              </c:numCache>
            </c:numRef>
          </c:val>
          <c:extLst>
            <c:ext xmlns:c16="http://schemas.microsoft.com/office/drawing/2014/chart" uri="{C3380CC4-5D6E-409C-BE32-E72D297353CC}">
              <c16:uniqueId val="{0000000A-A868-4A41-AA3F-62FC246E03F4}"/>
            </c:ext>
          </c:extLst>
        </c:ser>
        <c:dLbls>
          <c:showLegendKey val="0"/>
          <c:showVal val="0"/>
          <c:showCatName val="0"/>
          <c:showSerName val="0"/>
          <c:showPercent val="0"/>
          <c:showBubbleSize val="0"/>
          <c:showLeaderLines val="1"/>
        </c:dLbls>
        <c:firstSliceAng val="13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005075"/>
            </a:solidFill>
          </c:spPr>
          <c:dPt>
            <c:idx val="0"/>
            <c:bubble3D val="0"/>
            <c:spPr>
              <a:solidFill>
                <a:srgbClr val="005075"/>
              </a:solidFill>
              <a:ln w="19050">
                <a:noFill/>
              </a:ln>
              <a:effectLst/>
            </c:spPr>
            <c:extLst>
              <c:ext xmlns:c16="http://schemas.microsoft.com/office/drawing/2014/chart" uri="{C3380CC4-5D6E-409C-BE32-E72D297353CC}">
                <c16:uniqueId val="{00000001-A868-4A41-AA3F-62FC246E03F4}"/>
              </c:ext>
            </c:extLst>
          </c:dPt>
          <c:dPt>
            <c:idx val="1"/>
            <c:bubble3D val="0"/>
            <c:spPr>
              <a:solidFill>
                <a:srgbClr val="008DCC"/>
              </a:solidFill>
              <a:ln w="19050">
                <a:noFill/>
              </a:ln>
              <a:effectLst/>
            </c:spPr>
            <c:extLst>
              <c:ext xmlns:c16="http://schemas.microsoft.com/office/drawing/2014/chart" uri="{C3380CC4-5D6E-409C-BE32-E72D297353CC}">
                <c16:uniqueId val="{00000003-A868-4A41-AA3F-62FC246E03F4}"/>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A868-4A41-AA3F-62FC246E03F4}"/>
              </c:ext>
            </c:extLst>
          </c:dPt>
          <c:dPt>
            <c:idx val="3"/>
            <c:bubble3D val="0"/>
            <c:spPr>
              <a:solidFill>
                <a:srgbClr val="005075"/>
              </a:solidFill>
              <a:ln w="19050">
                <a:solidFill>
                  <a:schemeClr val="lt1"/>
                </a:solidFill>
              </a:ln>
              <a:effectLst/>
            </c:spPr>
            <c:extLst>
              <c:ext xmlns:c16="http://schemas.microsoft.com/office/drawing/2014/chart" uri="{C3380CC4-5D6E-409C-BE32-E72D297353CC}">
                <c16:uniqueId val="{00000007-A868-4A41-AA3F-62FC246E03F4}"/>
              </c:ext>
            </c:extLst>
          </c:dPt>
          <c:dPt>
            <c:idx val="4"/>
            <c:bubble3D val="0"/>
            <c:spPr>
              <a:solidFill>
                <a:srgbClr val="005075"/>
              </a:solidFill>
              <a:ln w="19050">
                <a:solidFill>
                  <a:schemeClr val="lt1"/>
                </a:solidFill>
              </a:ln>
              <a:effectLst/>
            </c:spPr>
            <c:extLst>
              <c:ext xmlns:c16="http://schemas.microsoft.com/office/drawing/2014/chart" uri="{C3380CC4-5D6E-409C-BE32-E72D297353CC}">
                <c16:uniqueId val="{00000009-A868-4A41-AA3F-62FC246E03F4}"/>
              </c:ext>
            </c:extLst>
          </c:dPt>
          <c:dLbls>
            <c:dLbl>
              <c:idx val="0"/>
              <c:layout>
                <c:manualLayout>
                  <c:x val="1.5460783112928948E-2"/>
                  <c:y val="-0.1625951739053149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868-4A41-AA3F-62FC246E03F4}"/>
                </c:ext>
              </c:extLst>
            </c:dLbl>
            <c:dLbl>
              <c:idx val="1"/>
              <c:layout>
                <c:manualLayout>
                  <c:x val="0.10031337878748514"/>
                  <c:y val="0.1251740534455175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868-4A41-AA3F-62FC246E03F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Yes</c:v>
                </c:pt>
                <c:pt idx="1">
                  <c:v>No</c:v>
                </c:pt>
                <c:pt idx="2">
                  <c:v>Not sure</c:v>
                </c:pt>
              </c:strCache>
            </c:strRef>
          </c:cat>
          <c:val>
            <c:numRef>
              <c:f>Sheet1!$B$2:$B$4</c:f>
              <c:numCache>
                <c:formatCode>0%</c:formatCode>
                <c:ptCount val="3"/>
                <c:pt idx="0">
                  <c:v>0.27</c:v>
                </c:pt>
                <c:pt idx="1">
                  <c:v>0.65</c:v>
                </c:pt>
                <c:pt idx="2">
                  <c:v>0.08</c:v>
                </c:pt>
              </c:numCache>
            </c:numRef>
          </c:val>
          <c:extLst>
            <c:ext xmlns:c16="http://schemas.microsoft.com/office/drawing/2014/chart" uri="{C3380CC4-5D6E-409C-BE32-E72D297353CC}">
              <c16:uniqueId val="{0000000A-A868-4A41-AA3F-62FC246E03F4}"/>
            </c:ext>
          </c:extLst>
        </c:ser>
        <c:dLbls>
          <c:showLegendKey val="0"/>
          <c:showVal val="0"/>
          <c:showCatName val="0"/>
          <c:showSerName val="0"/>
          <c:showPercent val="0"/>
          <c:showBubbleSize val="0"/>
          <c:showLeaderLines val="1"/>
        </c:dLbls>
        <c:firstSliceAng val="13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190187503996555E-2"/>
          <c:y val="0.13662842882375759"/>
          <c:w val="0.97131245351414197"/>
          <c:h val="0.74781154217127765"/>
        </c:manualLayout>
      </c:layout>
      <c:barChart>
        <c:barDir val="col"/>
        <c:grouping val="clustered"/>
        <c:varyColors val="0"/>
        <c:ser>
          <c:idx val="0"/>
          <c:order val="0"/>
          <c:tx>
            <c:strRef>
              <c:f>Sheet1!$A$2</c:f>
              <c:strCache>
                <c:ptCount val="1"/>
                <c:pt idx="0">
                  <c:v>All Visitors - N: 4,061</c:v>
                </c:pt>
              </c:strCache>
            </c:strRef>
          </c:tx>
          <c:spPr>
            <a:solidFill>
              <a:schemeClr val="accent5">
                <a:lumMod val="50000"/>
              </a:schemeClr>
            </a:solidFill>
            <a:ln>
              <a:noFill/>
            </a:ln>
            <a:effectLst/>
          </c:spPr>
          <c:invertIfNegative val="0"/>
          <c:dPt>
            <c:idx val="0"/>
            <c:invertIfNegative val="0"/>
            <c:bubble3D val="0"/>
            <c:spPr>
              <a:solidFill>
                <a:srgbClr val="005075"/>
              </a:solidFill>
              <a:ln>
                <a:noFill/>
              </a:ln>
              <a:effectLst/>
            </c:spPr>
            <c:extLst>
              <c:ext xmlns:c16="http://schemas.microsoft.com/office/drawing/2014/chart" uri="{C3380CC4-5D6E-409C-BE32-E72D297353CC}">
                <c16:uniqueId val="{00000001-6493-408A-9806-A7DCB1D73D8F}"/>
              </c:ext>
            </c:extLst>
          </c:dPt>
          <c:dPt>
            <c:idx val="1"/>
            <c:invertIfNegative val="0"/>
            <c:bubble3D val="0"/>
            <c:spPr>
              <a:solidFill>
                <a:srgbClr val="005075"/>
              </a:solidFill>
              <a:ln>
                <a:noFill/>
              </a:ln>
              <a:effectLst/>
            </c:spPr>
            <c:extLst>
              <c:ext xmlns:c16="http://schemas.microsoft.com/office/drawing/2014/chart" uri="{C3380CC4-5D6E-409C-BE32-E72D297353CC}">
                <c16:uniqueId val="{00000003-6493-408A-9806-A7DCB1D73D8F}"/>
              </c:ext>
            </c:extLst>
          </c:dPt>
          <c:dPt>
            <c:idx val="2"/>
            <c:invertIfNegative val="0"/>
            <c:bubble3D val="0"/>
            <c:spPr>
              <a:solidFill>
                <a:srgbClr val="005075"/>
              </a:solidFill>
              <a:ln>
                <a:noFill/>
              </a:ln>
              <a:effectLst/>
            </c:spPr>
            <c:extLst>
              <c:ext xmlns:c16="http://schemas.microsoft.com/office/drawing/2014/chart" uri="{C3380CC4-5D6E-409C-BE32-E72D297353CC}">
                <c16:uniqueId val="{00000005-6493-408A-9806-A7DCB1D73D8F}"/>
              </c:ext>
            </c:extLst>
          </c:dPt>
          <c:dPt>
            <c:idx val="3"/>
            <c:invertIfNegative val="0"/>
            <c:bubble3D val="0"/>
            <c:spPr>
              <a:solidFill>
                <a:srgbClr val="005075"/>
              </a:solidFill>
              <a:ln>
                <a:noFill/>
              </a:ln>
              <a:effectLst/>
            </c:spPr>
            <c:extLst>
              <c:ext xmlns:c16="http://schemas.microsoft.com/office/drawing/2014/chart" uri="{C3380CC4-5D6E-409C-BE32-E72D297353CC}">
                <c16:uniqueId val="{00000007-6493-408A-9806-A7DCB1D73D8F}"/>
              </c:ext>
            </c:extLst>
          </c:dPt>
          <c:dPt>
            <c:idx val="4"/>
            <c:invertIfNegative val="0"/>
            <c:bubble3D val="0"/>
            <c:spPr>
              <a:solidFill>
                <a:srgbClr val="005075"/>
              </a:solidFill>
              <a:ln>
                <a:noFill/>
              </a:ln>
              <a:effectLst/>
            </c:spPr>
            <c:extLst>
              <c:ext xmlns:c16="http://schemas.microsoft.com/office/drawing/2014/chart" uri="{C3380CC4-5D6E-409C-BE32-E72D297353CC}">
                <c16:uniqueId val="{00000009-6493-408A-9806-A7DCB1D73D8F}"/>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Sheet1!$B$1:$L$1</c:f>
              <c:strCache>
                <c:ptCount val="5"/>
                <c:pt idx="0">
                  <c:v>Veterans Benefits Association</c:v>
                </c:pt>
                <c:pt idx="1">
                  <c:v>VHA Medical Center site</c:v>
                </c:pt>
                <c:pt idx="2">
                  <c:v>Other</c:v>
                </c:pt>
                <c:pt idx="3">
                  <c:v>VA for Vets</c:v>
                </c:pt>
                <c:pt idx="4">
                  <c:v>Not sure</c:v>
                </c:pt>
              </c:strCache>
            </c:strRef>
          </c:cat>
          <c:val>
            <c:numRef>
              <c:f>Sheet1!$B$2:$L$2</c:f>
              <c:numCache>
                <c:formatCode>0%;\(0%\)</c:formatCode>
                <c:ptCount val="5"/>
                <c:pt idx="0">
                  <c:v>0.430894</c:v>
                </c:pt>
                <c:pt idx="1">
                  <c:v>0.238482</c:v>
                </c:pt>
                <c:pt idx="2">
                  <c:v>0.208672</c:v>
                </c:pt>
                <c:pt idx="3">
                  <c:v>0.18970200000000001</c:v>
                </c:pt>
                <c:pt idx="4">
                  <c:v>0.17524799999999999</c:v>
                </c:pt>
              </c:numCache>
            </c:numRef>
          </c:val>
          <c:extLst>
            <c:ext xmlns:c16="http://schemas.microsoft.com/office/drawing/2014/chart" uri="{C3380CC4-5D6E-409C-BE32-E72D297353CC}">
              <c16:uniqueId val="{0000000C-6493-408A-9806-A7DCB1D73D8F}"/>
            </c:ext>
          </c:extLst>
        </c:ser>
        <c:dLbls>
          <c:showLegendKey val="0"/>
          <c:showVal val="0"/>
          <c:showCatName val="0"/>
          <c:showSerName val="0"/>
          <c:showPercent val="0"/>
          <c:showBubbleSize val="0"/>
        </c:dLbls>
        <c:gapWidth val="75"/>
        <c:axId val="1590839904"/>
        <c:axId val="1599648080"/>
        <c:extLst>
          <c:ext xmlns:c15="http://schemas.microsoft.com/office/drawing/2012/chart" uri="{02D57815-91ED-43cb-92C2-25804820EDAC}">
            <c15:filteredBarSeries>
              <c15:ser>
                <c:idx val="3"/>
                <c:order val="1"/>
                <c:tx>
                  <c:strRef>
                    <c:extLst>
                      <c:ext uri="{02D57815-91ED-43cb-92C2-25804820EDAC}">
                        <c15:formulaRef>
                          <c15:sqref>Sheet1!$A$5</c15:sqref>
                        </c15:formulaRef>
                      </c:ext>
                    </c:extLst>
                    <c:strCache>
                      <c:ptCount val="1"/>
                    </c:strCache>
                  </c:strRef>
                </c:tx>
                <c:spPr>
                  <a:solidFill>
                    <a:schemeClr val="accent4"/>
                  </a:solidFill>
                  <a:ln>
                    <a:noFill/>
                  </a:ln>
                  <a:effectLst/>
                </c:spPr>
                <c:invertIfNegative val="0"/>
                <c:cat>
                  <c:strRef>
                    <c:extLst>
                      <c:ext uri="{02D57815-91ED-43cb-92C2-25804820EDAC}">
                        <c15:formulaRef>
                          <c15:sqref>Sheet1!$B$1:$L$1</c15:sqref>
                        </c15:formulaRef>
                      </c:ext>
                    </c:extLst>
                    <c:strCache>
                      <c:ptCount val="8"/>
                      <c:pt idx="0">
                        <c:v>Veterans Benefits Association</c:v>
                      </c:pt>
                      <c:pt idx="1">
                        <c:v>VHA Medical Center site</c:v>
                      </c:pt>
                      <c:pt idx="2">
                        <c:v>Other</c:v>
                      </c:pt>
                      <c:pt idx="3">
                        <c:v>VA for Vets</c:v>
                      </c:pt>
                      <c:pt idx="4">
                        <c:v>Not sure</c:v>
                      </c:pt>
                      <c:pt idx="5">
                        <c:v>Complete a HealtheLiving Assessment</c:v>
                      </c:pt>
                      <c:pt idx="6">
                        <c:v>Column1</c:v>
                      </c:pt>
                      <c:pt idx="7">
                        <c:v>Column2</c:v>
                      </c:pt>
                    </c:strCache>
                  </c:strRef>
                </c:cat>
                <c:val>
                  <c:numRef>
                    <c:extLst>
                      <c:ext uri="{02D57815-91ED-43cb-92C2-25804820EDAC}">
                        <c15:formulaRef>
                          <c15:sqref>Sheet1!$B$5:$I$5</c15:sqref>
                        </c15:formulaRef>
                      </c:ext>
                    </c:extLst>
                    <c:numCache>
                      <c:formatCode>General</c:formatCode>
                      <c:ptCount val="5"/>
                    </c:numCache>
                  </c:numRef>
                </c:val>
                <c:extLst>
                  <c:ext xmlns:c16="http://schemas.microsoft.com/office/drawing/2014/chart" uri="{C3380CC4-5D6E-409C-BE32-E72D297353CC}">
                    <c16:uniqueId val="{0000000E-6493-408A-9806-A7DCB1D73D8F}"/>
                  </c:ext>
                </c:extLst>
              </c15:ser>
            </c15:filteredBarSeries>
          </c:ext>
        </c:extLst>
      </c:barChart>
      <c:barChart>
        <c:barDir val="col"/>
        <c:grouping val="clustered"/>
        <c:varyColors val="0"/>
        <c:ser>
          <c:idx val="4"/>
          <c:order val="2"/>
          <c:tx>
            <c:strRef>
              <c:f>Sheet1!$A$6</c:f>
              <c:strCache>
                <c:ptCount val="1"/>
                <c:pt idx="0">
                  <c:v>Desktop</c:v>
                </c:pt>
              </c:strCache>
            </c:strRef>
          </c:tx>
          <c:spPr>
            <a:noFill/>
            <a:ln>
              <a:noFill/>
            </a:ln>
            <a:effectLst/>
          </c:spPr>
          <c:invertIfNegative val="0"/>
          <c:cat>
            <c:strRef>
              <c:f>Sheet1!$B$1:$I$1</c:f>
              <c:strCache>
                <c:ptCount val="5"/>
                <c:pt idx="0">
                  <c:v>Veterans Benefits Association</c:v>
                </c:pt>
                <c:pt idx="1">
                  <c:v>VHA Medical Center site</c:v>
                </c:pt>
                <c:pt idx="2">
                  <c:v>Other</c:v>
                </c:pt>
                <c:pt idx="3">
                  <c:v>VA for Vets</c:v>
                </c:pt>
                <c:pt idx="4">
                  <c:v>Not sure</c:v>
                </c:pt>
              </c:strCache>
            </c:strRef>
          </c:cat>
          <c:val>
            <c:numRef>
              <c:f>Sheet1!$B$6:$L$6</c:f>
              <c:numCache>
                <c:formatCode>#,##0;\(#,##0\)</c:formatCode>
                <c:ptCount val="5"/>
                <c:pt idx="0">
                  <c:v>82.006429999999995</c:v>
                </c:pt>
                <c:pt idx="1">
                  <c:v>80.198700000000002</c:v>
                </c:pt>
                <c:pt idx="2">
                  <c:v>77.084360000000004</c:v>
                </c:pt>
                <c:pt idx="3">
                  <c:v>80.478639999999999</c:v>
                </c:pt>
                <c:pt idx="4">
                  <c:v>79.368049999999997</c:v>
                </c:pt>
              </c:numCache>
            </c:numRef>
          </c:val>
          <c:extLst>
            <c:ext xmlns:c16="http://schemas.microsoft.com/office/drawing/2014/chart" uri="{C3380CC4-5D6E-409C-BE32-E72D297353CC}">
              <c16:uniqueId val="{0000000D-6493-408A-9806-A7DCB1D73D8F}"/>
            </c:ext>
          </c:extLst>
        </c:ser>
        <c:dLbls>
          <c:showLegendKey val="0"/>
          <c:showVal val="0"/>
          <c:showCatName val="0"/>
          <c:showSerName val="0"/>
          <c:showPercent val="0"/>
          <c:showBubbleSize val="0"/>
        </c:dLbls>
        <c:gapWidth val="75"/>
        <c:axId val="1599721808"/>
        <c:axId val="1599652080"/>
      </c:barChart>
      <c:catAx>
        <c:axId val="1590839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99648080"/>
        <c:crosses val="autoZero"/>
        <c:auto val="1"/>
        <c:lblAlgn val="ctr"/>
        <c:lblOffset val="100"/>
        <c:noMultiLvlLbl val="0"/>
      </c:catAx>
      <c:valAx>
        <c:axId val="1599648080"/>
        <c:scaling>
          <c:orientation val="minMax"/>
          <c:max val="0.5"/>
          <c:min val="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90839904"/>
        <c:crosses val="autoZero"/>
        <c:crossBetween val="between"/>
        <c:majorUnit val="0.1"/>
      </c:valAx>
      <c:valAx>
        <c:axId val="1599652080"/>
        <c:scaling>
          <c:orientation val="minMax"/>
          <c:max val="70"/>
          <c:min val="0"/>
        </c:scaling>
        <c:delete val="1"/>
        <c:axPos val="r"/>
        <c:numFmt formatCode="#,##0;\(#,##0\)" sourceLinked="1"/>
        <c:majorTickMark val="out"/>
        <c:minorTickMark val="none"/>
        <c:tickLblPos val="nextTo"/>
        <c:crossAx val="1599721808"/>
        <c:crosses val="max"/>
        <c:crossBetween val="between"/>
      </c:valAx>
      <c:catAx>
        <c:axId val="1599721808"/>
        <c:scaling>
          <c:orientation val="minMax"/>
        </c:scaling>
        <c:delete val="1"/>
        <c:axPos val="t"/>
        <c:numFmt formatCode="General" sourceLinked="1"/>
        <c:majorTickMark val="out"/>
        <c:minorTickMark val="none"/>
        <c:tickLblPos val="nextTo"/>
        <c:crossAx val="1599652080"/>
        <c:crosses val="max"/>
        <c:auto val="1"/>
        <c:lblAlgn val="ctr"/>
        <c:lblOffset val="100"/>
        <c:noMultiLvlLbl val="0"/>
      </c:catAx>
      <c:spPr>
        <a:noFill/>
        <a:ln>
          <a:noFill/>
        </a:ln>
        <a:effectLst/>
      </c:spPr>
    </c:plotArea>
    <c:legend>
      <c:legendPos val="t"/>
      <c:legendEntry>
        <c:idx val="1"/>
        <c:delete val="1"/>
      </c:legendEntry>
      <c:layout>
        <c:manualLayout>
          <c:xMode val="edge"/>
          <c:yMode val="edge"/>
          <c:x val="0.58694565316901592"/>
          <c:y val="0.13082284657718316"/>
          <c:w val="0.34145742865779577"/>
          <c:h val="6.02943250702834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Score (Blue)</c:v>
                </c:pt>
              </c:strCache>
            </c:strRef>
          </c:tx>
          <c:spPr>
            <a:effectLst/>
          </c:spPr>
          <c:dPt>
            <c:idx val="0"/>
            <c:bubble3D val="0"/>
            <c:spPr>
              <a:noFill/>
              <a:effectLst/>
            </c:spPr>
            <c:extLst>
              <c:ext xmlns:c16="http://schemas.microsoft.com/office/drawing/2014/chart" uri="{C3380CC4-5D6E-409C-BE32-E72D297353CC}">
                <c16:uniqueId val="{00000001-D2B6-48B3-AF57-20AF7008D1B1}"/>
              </c:ext>
            </c:extLst>
          </c:dPt>
          <c:dPt>
            <c:idx val="1"/>
            <c:bubble3D val="0"/>
            <c:spPr>
              <a:solidFill>
                <a:schemeClr val="accent5"/>
              </a:solidFill>
              <a:effectLst/>
            </c:spPr>
            <c:extLst>
              <c:ext xmlns:c16="http://schemas.microsoft.com/office/drawing/2014/chart" uri="{C3380CC4-5D6E-409C-BE32-E72D297353CC}">
                <c16:uniqueId val="{00000003-D2B6-48B3-AF57-20AF7008D1B1}"/>
              </c:ext>
            </c:extLst>
          </c:dPt>
          <c:dPt>
            <c:idx val="2"/>
            <c:bubble3D val="0"/>
            <c:spPr>
              <a:solidFill>
                <a:schemeClr val="bg1">
                  <a:lumMod val="85000"/>
                </a:schemeClr>
              </a:solidFill>
              <a:effectLst/>
            </c:spPr>
            <c:extLst>
              <c:ext xmlns:c16="http://schemas.microsoft.com/office/drawing/2014/chart" uri="{C3380CC4-5D6E-409C-BE32-E72D297353CC}">
                <c16:uniqueId val="{00000005-D2B6-48B3-AF57-20AF7008D1B1}"/>
              </c:ext>
            </c:extLst>
          </c:dPt>
          <c:cat>
            <c:strRef>
              <c:f>Sheet1!$A$2:$A$4</c:f>
              <c:strCache>
                <c:ptCount val="3"/>
                <c:pt idx="0">
                  <c:v>DO NOT CHANGE (keep at 100)</c:v>
                </c:pt>
                <c:pt idx="1">
                  <c:v>Score</c:v>
                </c:pt>
                <c:pt idx="2">
                  <c:v>100 - Score</c:v>
                </c:pt>
              </c:strCache>
            </c:strRef>
          </c:cat>
          <c:val>
            <c:numRef>
              <c:f>Sheet1!$B$2:$B$4</c:f>
              <c:numCache>
                <c:formatCode>General</c:formatCode>
                <c:ptCount val="3"/>
                <c:pt idx="0">
                  <c:v>100</c:v>
                </c:pt>
                <c:pt idx="1">
                  <c:v>47</c:v>
                </c:pt>
                <c:pt idx="2">
                  <c:v>53</c:v>
                </c:pt>
              </c:numCache>
            </c:numRef>
          </c:val>
          <c:extLst>
            <c:ext xmlns:c16="http://schemas.microsoft.com/office/drawing/2014/chart" uri="{C3380CC4-5D6E-409C-BE32-E72D297353CC}">
              <c16:uniqueId val="{00000006-D2B6-48B3-AF57-20AF7008D1B1}"/>
            </c:ext>
          </c:extLst>
        </c:ser>
        <c:ser>
          <c:idx val="1"/>
          <c:order val="1"/>
          <c:tx>
            <c:strRef>
              <c:f>Sheet1!$C$1</c:f>
              <c:strCache>
                <c:ptCount val="1"/>
                <c:pt idx="0">
                  <c:v>Benchmark (Purple)</c:v>
                </c:pt>
              </c:strCache>
            </c:strRef>
          </c:tx>
          <c:spPr>
            <a:effectLst/>
          </c:spPr>
          <c:dPt>
            <c:idx val="0"/>
            <c:bubble3D val="0"/>
            <c:spPr>
              <a:noFill/>
              <a:effectLst/>
            </c:spPr>
            <c:extLst>
              <c:ext xmlns:c16="http://schemas.microsoft.com/office/drawing/2014/chart" uri="{C3380CC4-5D6E-409C-BE32-E72D297353CC}">
                <c16:uniqueId val="{00000008-D2B6-48B3-AF57-20AF7008D1B1}"/>
              </c:ext>
            </c:extLst>
          </c:dPt>
          <c:dPt>
            <c:idx val="1"/>
            <c:bubble3D val="0"/>
            <c:spPr>
              <a:solidFill>
                <a:srgbClr val="965CC5"/>
              </a:solidFill>
              <a:effectLst/>
            </c:spPr>
            <c:extLst>
              <c:ext xmlns:c16="http://schemas.microsoft.com/office/drawing/2014/chart" uri="{C3380CC4-5D6E-409C-BE32-E72D297353CC}">
                <c16:uniqueId val="{0000000A-D2B6-48B3-AF57-20AF7008D1B1}"/>
              </c:ext>
            </c:extLst>
          </c:dPt>
          <c:dPt>
            <c:idx val="2"/>
            <c:bubble3D val="0"/>
            <c:spPr>
              <a:solidFill>
                <a:sysClr val="window" lastClr="FFFFFF">
                  <a:lumMod val="65000"/>
                </a:sysClr>
              </a:solidFill>
              <a:effectLst/>
            </c:spPr>
            <c:extLst>
              <c:ext xmlns:c16="http://schemas.microsoft.com/office/drawing/2014/chart" uri="{C3380CC4-5D6E-409C-BE32-E72D297353CC}">
                <c16:uniqueId val="{0000000C-D2B6-48B3-AF57-20AF7008D1B1}"/>
              </c:ext>
            </c:extLst>
          </c:dPt>
          <c:cat>
            <c:strRef>
              <c:f>Sheet1!$A$2:$A$4</c:f>
              <c:strCache>
                <c:ptCount val="3"/>
                <c:pt idx="0">
                  <c:v>DO NOT CHANGE (keep at 100)</c:v>
                </c:pt>
                <c:pt idx="1">
                  <c:v>Score</c:v>
                </c:pt>
                <c:pt idx="2">
                  <c:v>100 - Score</c:v>
                </c:pt>
              </c:strCache>
            </c:strRef>
          </c:cat>
          <c:val>
            <c:numRef>
              <c:f>Sheet1!$C$2:$C$4</c:f>
              <c:numCache>
                <c:formatCode>General</c:formatCode>
                <c:ptCount val="3"/>
                <c:pt idx="0">
                  <c:v>100</c:v>
                </c:pt>
                <c:pt idx="1">
                  <c:v>68</c:v>
                </c:pt>
                <c:pt idx="2">
                  <c:v>32</c:v>
                </c:pt>
              </c:numCache>
            </c:numRef>
          </c:val>
          <c:extLst>
            <c:ext xmlns:c16="http://schemas.microsoft.com/office/drawing/2014/chart" uri="{C3380CC4-5D6E-409C-BE32-E72D297353CC}">
              <c16:uniqueId val="{0000000D-D2B6-48B3-AF57-20AF7008D1B1}"/>
            </c:ext>
          </c:extLst>
        </c:ser>
        <c:dLbls>
          <c:showLegendKey val="0"/>
          <c:showVal val="0"/>
          <c:showCatName val="0"/>
          <c:showSerName val="0"/>
          <c:showPercent val="0"/>
          <c:showBubbleSize val="0"/>
          <c:showLeaderLines val="1"/>
        </c:dLbls>
        <c:firstSliceAng val="90"/>
        <c:holeSize val="65"/>
      </c:doughnutChart>
    </c:plotArea>
    <c:plotVisOnly val="1"/>
    <c:dispBlanksAs val="gap"/>
    <c:showDLblsOverMax val="0"/>
  </c:chart>
  <c:spPr>
    <a:effectLst/>
  </c:spPr>
  <c:txPr>
    <a:bodyPr/>
    <a:lstStyle/>
    <a:p>
      <a:pPr>
        <a:defRPr sz="1800"/>
      </a:pPr>
      <a:endParaRPr lang="en-US"/>
    </a:p>
  </c:txPr>
  <c:externalData r:id="rId2">
    <c:autoUpdate val="0"/>
  </c:externalData>
  <c:userShapes r:id="rId3"/>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Score (Blue)</c:v>
                </c:pt>
              </c:strCache>
            </c:strRef>
          </c:tx>
          <c:spPr>
            <a:effectLst/>
          </c:spPr>
          <c:dPt>
            <c:idx val="0"/>
            <c:bubble3D val="0"/>
            <c:spPr>
              <a:noFill/>
              <a:effectLst/>
            </c:spPr>
            <c:extLst>
              <c:ext xmlns:c16="http://schemas.microsoft.com/office/drawing/2014/chart" uri="{C3380CC4-5D6E-409C-BE32-E72D297353CC}">
                <c16:uniqueId val="{00000001-D2B6-48B3-AF57-20AF7008D1B1}"/>
              </c:ext>
            </c:extLst>
          </c:dPt>
          <c:dPt>
            <c:idx val="1"/>
            <c:bubble3D val="0"/>
            <c:spPr>
              <a:solidFill>
                <a:schemeClr val="accent5"/>
              </a:solidFill>
              <a:effectLst/>
            </c:spPr>
            <c:extLst>
              <c:ext xmlns:c16="http://schemas.microsoft.com/office/drawing/2014/chart" uri="{C3380CC4-5D6E-409C-BE32-E72D297353CC}">
                <c16:uniqueId val="{00000003-D2B6-48B3-AF57-20AF7008D1B1}"/>
              </c:ext>
            </c:extLst>
          </c:dPt>
          <c:dPt>
            <c:idx val="2"/>
            <c:bubble3D val="0"/>
            <c:spPr>
              <a:solidFill>
                <a:schemeClr val="bg1">
                  <a:lumMod val="85000"/>
                </a:schemeClr>
              </a:solidFill>
              <a:effectLst/>
            </c:spPr>
            <c:extLst>
              <c:ext xmlns:c16="http://schemas.microsoft.com/office/drawing/2014/chart" uri="{C3380CC4-5D6E-409C-BE32-E72D297353CC}">
                <c16:uniqueId val="{00000005-D2B6-48B3-AF57-20AF7008D1B1}"/>
              </c:ext>
            </c:extLst>
          </c:dPt>
          <c:cat>
            <c:strRef>
              <c:f>Sheet1!$A$2:$A$5</c:f>
              <c:strCache>
                <c:ptCount val="3"/>
                <c:pt idx="0">
                  <c:v>DO NOT CHANGE (keep at 100)</c:v>
                </c:pt>
                <c:pt idx="1">
                  <c:v>Score</c:v>
                </c:pt>
                <c:pt idx="2">
                  <c:v>100 - Score</c:v>
                </c:pt>
              </c:strCache>
            </c:strRef>
          </c:cat>
          <c:val>
            <c:numRef>
              <c:f>Sheet1!$B$2:$B$5</c:f>
              <c:numCache>
                <c:formatCode>General</c:formatCode>
                <c:ptCount val="4"/>
                <c:pt idx="0">
                  <c:v>100</c:v>
                </c:pt>
                <c:pt idx="1">
                  <c:v>66.8</c:v>
                </c:pt>
                <c:pt idx="2">
                  <c:v>33.200000000000003</c:v>
                </c:pt>
              </c:numCache>
            </c:numRef>
          </c:val>
          <c:extLst>
            <c:ext xmlns:c16="http://schemas.microsoft.com/office/drawing/2014/chart" uri="{C3380CC4-5D6E-409C-BE32-E72D297353CC}">
              <c16:uniqueId val="{00000006-D2B6-48B3-AF57-20AF7008D1B1}"/>
            </c:ext>
          </c:extLst>
        </c:ser>
        <c:ser>
          <c:idx val="1"/>
          <c:order val="1"/>
          <c:tx>
            <c:strRef>
              <c:f>Sheet1!$C$1</c:f>
              <c:strCache>
                <c:ptCount val="1"/>
                <c:pt idx="0">
                  <c:v>Benchmark (Purple)</c:v>
                </c:pt>
              </c:strCache>
            </c:strRef>
          </c:tx>
          <c:spPr>
            <a:effectLst/>
          </c:spPr>
          <c:dPt>
            <c:idx val="0"/>
            <c:bubble3D val="0"/>
            <c:spPr>
              <a:noFill/>
              <a:effectLst/>
            </c:spPr>
            <c:extLst>
              <c:ext xmlns:c16="http://schemas.microsoft.com/office/drawing/2014/chart" uri="{C3380CC4-5D6E-409C-BE32-E72D297353CC}">
                <c16:uniqueId val="{00000008-D2B6-48B3-AF57-20AF7008D1B1}"/>
              </c:ext>
            </c:extLst>
          </c:dPt>
          <c:dPt>
            <c:idx val="1"/>
            <c:bubble3D val="0"/>
            <c:spPr>
              <a:solidFill>
                <a:srgbClr val="965CC5"/>
              </a:solidFill>
              <a:effectLst/>
            </c:spPr>
            <c:extLst>
              <c:ext xmlns:c16="http://schemas.microsoft.com/office/drawing/2014/chart" uri="{C3380CC4-5D6E-409C-BE32-E72D297353CC}">
                <c16:uniqueId val="{0000000A-D2B6-48B3-AF57-20AF7008D1B1}"/>
              </c:ext>
            </c:extLst>
          </c:dPt>
          <c:dPt>
            <c:idx val="2"/>
            <c:bubble3D val="0"/>
            <c:spPr>
              <a:solidFill>
                <a:sysClr val="window" lastClr="FFFFFF">
                  <a:lumMod val="65000"/>
                </a:sysClr>
              </a:solidFill>
              <a:effectLst/>
            </c:spPr>
            <c:extLst>
              <c:ext xmlns:c16="http://schemas.microsoft.com/office/drawing/2014/chart" uri="{C3380CC4-5D6E-409C-BE32-E72D297353CC}">
                <c16:uniqueId val="{0000000C-D2B6-48B3-AF57-20AF7008D1B1}"/>
              </c:ext>
            </c:extLst>
          </c:dPt>
          <c:cat>
            <c:strRef>
              <c:f>Sheet1!$A$2:$A$5</c:f>
              <c:strCache>
                <c:ptCount val="3"/>
                <c:pt idx="0">
                  <c:v>DO NOT CHANGE (keep at 100)</c:v>
                </c:pt>
                <c:pt idx="1">
                  <c:v>Score</c:v>
                </c:pt>
                <c:pt idx="2">
                  <c:v>100 - Score</c:v>
                </c:pt>
              </c:strCache>
            </c:strRef>
          </c:cat>
          <c:val>
            <c:numRef>
              <c:f>Sheet1!$C$2:$C$5</c:f>
              <c:numCache>
                <c:formatCode>General</c:formatCode>
                <c:ptCount val="4"/>
                <c:pt idx="0">
                  <c:v>100</c:v>
                </c:pt>
                <c:pt idx="1">
                  <c:v>68</c:v>
                </c:pt>
                <c:pt idx="2">
                  <c:v>32</c:v>
                </c:pt>
              </c:numCache>
            </c:numRef>
          </c:val>
          <c:extLst>
            <c:ext xmlns:c16="http://schemas.microsoft.com/office/drawing/2014/chart" uri="{C3380CC4-5D6E-409C-BE32-E72D297353CC}">
              <c16:uniqueId val="{0000000D-D2B6-48B3-AF57-20AF7008D1B1}"/>
            </c:ext>
          </c:extLst>
        </c:ser>
        <c:dLbls>
          <c:showLegendKey val="0"/>
          <c:showVal val="0"/>
          <c:showCatName val="0"/>
          <c:showSerName val="0"/>
          <c:showPercent val="0"/>
          <c:showBubbleSize val="0"/>
          <c:showLeaderLines val="1"/>
        </c:dLbls>
        <c:firstSliceAng val="90"/>
        <c:holeSize val="65"/>
      </c:doughnutChart>
    </c:plotArea>
    <c:plotVisOnly val="1"/>
    <c:dispBlanksAs val="gap"/>
    <c:showDLblsOverMax val="0"/>
  </c:chart>
  <c:spPr>
    <a:effectLst/>
  </c:spPr>
  <c:txPr>
    <a:bodyPr/>
    <a:lstStyle/>
    <a:p>
      <a:pPr>
        <a:defRPr sz="1800"/>
      </a:pPr>
      <a:endParaRPr lang="en-US"/>
    </a:p>
  </c:txPr>
  <c:externalData r:id="rId2">
    <c:autoUpdate val="0"/>
  </c:externalData>
  <c:userShapes r:id="rId3"/>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8801345640538E-2"/>
          <c:y val="5.2003528933755552E-2"/>
          <c:w val="0.96693647359881396"/>
          <c:h val="0.81053110697294184"/>
        </c:manualLayout>
      </c:layout>
      <c:lineChart>
        <c:grouping val="standard"/>
        <c:varyColors val="0"/>
        <c:ser>
          <c:idx val="0"/>
          <c:order val="0"/>
          <c:tx>
            <c:strRef>
              <c:f>Sheet1!$A$2</c:f>
              <c:strCache>
                <c:ptCount val="1"/>
                <c:pt idx="0">
                  <c:v>FTV</c:v>
                </c:pt>
              </c:strCache>
            </c:strRef>
          </c:tx>
          <c:spPr>
            <a:ln w="28575" cap="rnd">
              <a:solidFill>
                <a:schemeClr val="accent5"/>
              </a:solidFill>
              <a:round/>
            </a:ln>
            <a:effectLst/>
          </c:spPr>
          <c:marker>
            <c:symbol val="circle"/>
            <c:size val="3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Sheet1!$C$1:$M$1</c:f>
              <c:strCache>
                <c:ptCount val="11"/>
                <c:pt idx="0">
                  <c:v>May 
2017</c:v>
                </c:pt>
                <c:pt idx="1">
                  <c:v>Jun 
2017</c:v>
                </c:pt>
                <c:pt idx="2">
                  <c:v>Jul 
2017</c:v>
                </c:pt>
                <c:pt idx="3">
                  <c:v>Aug 
2017</c:v>
                </c:pt>
                <c:pt idx="4">
                  <c:v>Sep 
2017</c:v>
                </c:pt>
                <c:pt idx="5">
                  <c:v>Oct
2017</c:v>
                </c:pt>
                <c:pt idx="6">
                  <c:v>Nov 
2017</c:v>
                </c:pt>
                <c:pt idx="7">
                  <c:v>Dec 
2017</c:v>
                </c:pt>
                <c:pt idx="8">
                  <c:v>Jan 
2018</c:v>
                </c:pt>
                <c:pt idx="9">
                  <c:v>Feb 
2018</c:v>
                </c:pt>
                <c:pt idx="10">
                  <c:v>Mar 
2018</c:v>
                </c:pt>
              </c:strCache>
            </c:strRef>
          </c:cat>
          <c:val>
            <c:numRef>
              <c:f>Sheet1!$C$2:$M$2</c:f>
              <c:numCache>
                <c:formatCode>0</c:formatCode>
                <c:ptCount val="11"/>
                <c:pt idx="0">
                  <c:v>79.777180000000001</c:v>
                </c:pt>
                <c:pt idx="1">
                  <c:v>69.341819999999998</c:v>
                </c:pt>
                <c:pt idx="2">
                  <c:v>70.633260000000007</c:v>
                </c:pt>
                <c:pt idx="3">
                  <c:v>74.915289999999999</c:v>
                </c:pt>
                <c:pt idx="4">
                  <c:v>75.776529999999994</c:v>
                </c:pt>
                <c:pt idx="5">
                  <c:v>67.543170000000003</c:v>
                </c:pt>
                <c:pt idx="6">
                  <c:v>71.371709999999993</c:v>
                </c:pt>
                <c:pt idx="7">
                  <c:v>58.252740000000003</c:v>
                </c:pt>
                <c:pt idx="8">
                  <c:v>65.520240000000001</c:v>
                </c:pt>
                <c:pt idx="9">
                  <c:v>66.349440000000001</c:v>
                </c:pt>
                <c:pt idx="10">
                  <c:v>61.797460000000001</c:v>
                </c:pt>
              </c:numCache>
            </c:numRef>
          </c:val>
          <c:smooth val="0"/>
          <c:extLst>
            <c:ext xmlns:c16="http://schemas.microsoft.com/office/drawing/2014/chart" uri="{C3380CC4-5D6E-409C-BE32-E72D297353CC}">
              <c16:uniqueId val="{00000001-1A04-4CCE-BFB9-BAAC5D7D4098}"/>
            </c:ext>
          </c:extLst>
        </c:ser>
        <c:dLbls>
          <c:dLblPos val="t"/>
          <c:showLegendKey val="0"/>
          <c:showVal val="1"/>
          <c:showCatName val="0"/>
          <c:showSerName val="0"/>
          <c:showPercent val="0"/>
          <c:showBubbleSize val="0"/>
        </c:dLbls>
        <c:marker val="1"/>
        <c:smooth val="0"/>
        <c:axId val="1629501024"/>
        <c:axId val="1592551984"/>
        <c:extLst/>
      </c:lineChart>
      <c:catAx>
        <c:axId val="1629501024"/>
        <c:scaling>
          <c:orientation val="minMax"/>
        </c:scaling>
        <c:delete val="0"/>
        <c:axPos val="b"/>
        <c:numFmt formatCode="General" sourceLinked="1"/>
        <c:majorTickMark val="out"/>
        <c:minorTickMark val="none"/>
        <c:tickLblPos val="nextTo"/>
        <c:spPr>
          <a:noFill/>
          <a:ln w="9525" cap="flat" cmpd="sng" algn="ctr">
            <a:noFill/>
            <a:round/>
          </a:ln>
          <a:effectLst/>
        </c:spPr>
        <c:txPr>
          <a:bodyPr rot="0" spcFirstLastPara="1" vertOverflow="ellipsis" wrap="square" anchor="t" anchorCtr="0"/>
          <a:lstStyle/>
          <a:p>
            <a:pPr>
              <a:defRPr sz="1800" b="0" i="0" u="none" strike="noStrike" kern="1200" baseline="0">
                <a:solidFill>
                  <a:schemeClr val="tx2"/>
                </a:solidFill>
                <a:latin typeface="+mn-lt"/>
                <a:ea typeface="+mn-ea"/>
                <a:cs typeface="+mn-cs"/>
              </a:defRPr>
            </a:pPr>
            <a:endParaRPr lang="en-US"/>
          </a:p>
        </c:txPr>
        <c:crossAx val="1592551984"/>
        <c:crosses val="autoZero"/>
        <c:auto val="1"/>
        <c:lblAlgn val="ctr"/>
        <c:lblOffset val="100"/>
        <c:noMultiLvlLbl val="0"/>
      </c:catAx>
      <c:valAx>
        <c:axId val="1592551984"/>
        <c:scaling>
          <c:orientation val="minMax"/>
          <c:max val="100"/>
          <c:min val="40"/>
        </c:scaling>
        <c:delete val="1"/>
        <c:axPos val="l"/>
        <c:numFmt formatCode="0" sourceLinked="1"/>
        <c:majorTickMark val="out"/>
        <c:minorTickMark val="none"/>
        <c:tickLblPos val="nextTo"/>
        <c:crossAx val="1629501024"/>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302078296060259"/>
          <c:y val="8.3707329933909003E-2"/>
          <c:w val="0.52567813951629005"/>
          <c:h val="0.83258534013218199"/>
        </c:manualLayout>
      </c:layout>
      <c:barChart>
        <c:barDir val="bar"/>
        <c:grouping val="clustered"/>
        <c:varyColors val="0"/>
        <c:ser>
          <c:idx val="0"/>
          <c:order val="0"/>
          <c:tx>
            <c:strRef>
              <c:f>Sheet1!$B$1</c:f>
              <c:strCache>
                <c:ptCount val="1"/>
                <c:pt idx="0">
                  <c:v>Score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Sort articles</c:v>
                </c:pt>
                <c:pt idx="1">
                  <c:v>Narrow choices</c:v>
                </c:pt>
                <c:pt idx="2">
                  <c:v>Features help find</c:v>
                </c:pt>
              </c:strCache>
            </c:strRef>
          </c:cat>
          <c:val>
            <c:numRef>
              <c:f>Sheet1!$B$2:$B$4</c:f>
              <c:numCache>
                <c:formatCode>0.0</c:formatCode>
                <c:ptCount val="3"/>
                <c:pt idx="0">
                  <c:v>7.3</c:v>
                </c:pt>
                <c:pt idx="1">
                  <c:v>7</c:v>
                </c:pt>
                <c:pt idx="2">
                  <c:v>7</c:v>
                </c:pt>
              </c:numCache>
            </c:numRef>
          </c:val>
          <c:extLst>
            <c:ext xmlns:c16="http://schemas.microsoft.com/office/drawing/2014/chart" uri="{C3380CC4-5D6E-409C-BE32-E72D297353CC}">
              <c16:uniqueId val="{00000000-447F-4074-BA25-4510EC13B9FA}"/>
            </c:ext>
          </c:extLst>
        </c:ser>
        <c:dLbls>
          <c:showLegendKey val="0"/>
          <c:showVal val="0"/>
          <c:showCatName val="0"/>
          <c:showSerName val="0"/>
          <c:showPercent val="0"/>
          <c:showBubbleSize val="0"/>
        </c:dLbls>
        <c:gapWidth val="50"/>
        <c:axId val="1590539248"/>
        <c:axId val="1601319904"/>
      </c:barChart>
      <c:catAx>
        <c:axId val="15905392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01319904"/>
        <c:crosses val="autoZero"/>
        <c:auto val="1"/>
        <c:lblAlgn val="ctr"/>
        <c:lblOffset val="100"/>
        <c:noMultiLvlLbl val="0"/>
      </c:catAx>
      <c:valAx>
        <c:axId val="1601319904"/>
        <c:scaling>
          <c:orientation val="minMax"/>
          <c:max val="8.1999999999999993"/>
          <c:min val="6.8"/>
        </c:scaling>
        <c:delete val="1"/>
        <c:axPos val="b"/>
        <c:numFmt formatCode="0.0" sourceLinked="1"/>
        <c:majorTickMark val="out"/>
        <c:minorTickMark val="none"/>
        <c:tickLblPos val="nextTo"/>
        <c:crossAx val="1590539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8801345640538E-2"/>
          <c:y val="5.2003528933755552E-2"/>
          <c:w val="0.96693647359881396"/>
          <c:h val="0.81053110697294184"/>
        </c:manualLayout>
      </c:layout>
      <c:lineChart>
        <c:grouping val="standard"/>
        <c:varyColors val="0"/>
        <c:ser>
          <c:idx val="0"/>
          <c:order val="0"/>
          <c:tx>
            <c:strRef>
              <c:f>Sheet1!$A$2</c:f>
              <c:strCache>
                <c:ptCount val="1"/>
                <c:pt idx="0">
                  <c:v>FTV</c:v>
                </c:pt>
              </c:strCache>
            </c:strRef>
          </c:tx>
          <c:spPr>
            <a:ln w="28575" cap="rnd">
              <a:solidFill>
                <a:schemeClr val="accent5"/>
              </a:solidFill>
              <a:round/>
            </a:ln>
            <a:effectLst/>
          </c:spPr>
          <c:marker>
            <c:symbol val="circle"/>
            <c:size val="3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Apr 2017</c:v>
                </c:pt>
                <c:pt idx="1">
                  <c:v>May 2017</c:v>
                </c:pt>
                <c:pt idx="2">
                  <c:v>Jun 2017</c:v>
                </c:pt>
                <c:pt idx="3">
                  <c:v>Jul 
2017</c:v>
                </c:pt>
                <c:pt idx="4">
                  <c:v>Aug 2017</c:v>
                </c:pt>
                <c:pt idx="5">
                  <c:v>Sep 2017</c:v>
                </c:pt>
                <c:pt idx="6">
                  <c:v>Oct 2017</c:v>
                </c:pt>
                <c:pt idx="7">
                  <c:v>Nov 2017</c:v>
                </c:pt>
                <c:pt idx="8">
                  <c:v>Dec 2017</c:v>
                </c:pt>
                <c:pt idx="9">
                  <c:v>Jan 2018</c:v>
                </c:pt>
                <c:pt idx="10">
                  <c:v>Feb 2018</c:v>
                </c:pt>
                <c:pt idx="11">
                  <c:v>Mar 2018</c:v>
                </c:pt>
              </c:strCache>
            </c:strRef>
          </c:cat>
          <c:val>
            <c:numRef>
              <c:f>Sheet1!$B$2:$M$2</c:f>
              <c:numCache>
                <c:formatCode>0</c:formatCode>
                <c:ptCount val="12"/>
                <c:pt idx="0">
                  <c:v>56.965089999999996</c:v>
                </c:pt>
                <c:pt idx="1">
                  <c:v>59.600900000000003</c:v>
                </c:pt>
                <c:pt idx="2">
                  <c:v>57.129040000000003</c:v>
                </c:pt>
                <c:pt idx="3">
                  <c:v>64.424580000000006</c:v>
                </c:pt>
                <c:pt idx="4">
                  <c:v>59.87368</c:v>
                </c:pt>
                <c:pt idx="5">
                  <c:v>53.296819999999997</c:v>
                </c:pt>
                <c:pt idx="6">
                  <c:v>51.926110000000001</c:v>
                </c:pt>
                <c:pt idx="7">
                  <c:v>55.672359999999998</c:v>
                </c:pt>
                <c:pt idx="8">
                  <c:v>60.938969999999998</c:v>
                </c:pt>
                <c:pt idx="9">
                  <c:v>54.697420000000001</c:v>
                </c:pt>
                <c:pt idx="10">
                  <c:v>52.768700000000003</c:v>
                </c:pt>
                <c:pt idx="11">
                  <c:v>53.805109999999999</c:v>
                </c:pt>
              </c:numCache>
            </c:numRef>
          </c:val>
          <c:smooth val="0"/>
          <c:extLst>
            <c:ext xmlns:c16="http://schemas.microsoft.com/office/drawing/2014/chart" uri="{C3380CC4-5D6E-409C-BE32-E72D297353CC}">
              <c16:uniqueId val="{00000001-1A04-4CCE-BFB9-BAAC5D7D4098}"/>
            </c:ext>
          </c:extLst>
        </c:ser>
        <c:dLbls>
          <c:dLblPos val="t"/>
          <c:showLegendKey val="0"/>
          <c:showVal val="1"/>
          <c:showCatName val="0"/>
          <c:showSerName val="0"/>
          <c:showPercent val="0"/>
          <c:showBubbleSize val="0"/>
        </c:dLbls>
        <c:marker val="1"/>
        <c:smooth val="0"/>
        <c:axId val="1629501024"/>
        <c:axId val="1592551984"/>
        <c:extLst/>
      </c:lineChart>
      <c:catAx>
        <c:axId val="1629501024"/>
        <c:scaling>
          <c:orientation val="minMax"/>
        </c:scaling>
        <c:delete val="0"/>
        <c:axPos val="b"/>
        <c:numFmt formatCode="General" sourceLinked="1"/>
        <c:majorTickMark val="out"/>
        <c:minorTickMark val="none"/>
        <c:tickLblPos val="nextTo"/>
        <c:spPr>
          <a:noFill/>
          <a:ln w="9525" cap="flat" cmpd="sng" algn="ctr">
            <a:noFill/>
            <a:round/>
          </a:ln>
          <a:effectLst/>
        </c:spPr>
        <c:txPr>
          <a:bodyPr rot="0" spcFirstLastPara="1" vertOverflow="ellipsis" wrap="square" anchor="t" anchorCtr="0"/>
          <a:lstStyle/>
          <a:p>
            <a:pPr>
              <a:defRPr sz="1800" b="0" i="0" u="none" strike="noStrike" kern="1200" baseline="0">
                <a:solidFill>
                  <a:schemeClr val="tx2"/>
                </a:solidFill>
                <a:latin typeface="+mn-lt"/>
                <a:ea typeface="+mn-ea"/>
                <a:cs typeface="+mn-cs"/>
              </a:defRPr>
            </a:pPr>
            <a:endParaRPr lang="en-US"/>
          </a:p>
        </c:txPr>
        <c:crossAx val="1592551984"/>
        <c:crosses val="autoZero"/>
        <c:auto val="1"/>
        <c:lblAlgn val="ctr"/>
        <c:lblOffset val="100"/>
        <c:noMultiLvlLbl val="0"/>
      </c:catAx>
      <c:valAx>
        <c:axId val="1592551984"/>
        <c:scaling>
          <c:orientation val="minMax"/>
          <c:max val="100"/>
          <c:min val="40"/>
        </c:scaling>
        <c:delete val="1"/>
        <c:axPos val="l"/>
        <c:numFmt formatCode="0" sourceLinked="1"/>
        <c:majorTickMark val="out"/>
        <c:minorTickMark val="none"/>
        <c:tickLblPos val="nextTo"/>
        <c:crossAx val="1629501024"/>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393663066120097"/>
          <c:y val="8.3707329933909003E-2"/>
          <c:w val="0.56606336933879897"/>
          <c:h val="0.83258534013218199"/>
        </c:manualLayout>
      </c:layout>
      <c:barChart>
        <c:barDir val="bar"/>
        <c:grouping val="clustered"/>
        <c:varyColors val="0"/>
        <c:ser>
          <c:idx val="0"/>
          <c:order val="0"/>
          <c:tx>
            <c:strRef>
              <c:f>Sheet1!$B$1</c:f>
              <c:strCache>
                <c:ptCount val="1"/>
                <c:pt idx="0">
                  <c:v>Score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Site organization</c:v>
                </c:pt>
                <c:pt idx="1">
                  <c:v>Navigation options</c:v>
                </c:pt>
                <c:pt idx="2">
                  <c:v>Pages readable</c:v>
                </c:pt>
              </c:strCache>
            </c:strRef>
          </c:cat>
          <c:val>
            <c:numRef>
              <c:f>Sheet1!$B$2:$B$4</c:f>
              <c:numCache>
                <c:formatCode>0.0</c:formatCode>
                <c:ptCount val="3"/>
                <c:pt idx="0">
                  <c:v>7.6</c:v>
                </c:pt>
                <c:pt idx="1">
                  <c:v>7.4</c:v>
                </c:pt>
                <c:pt idx="2">
                  <c:v>7.1</c:v>
                </c:pt>
              </c:numCache>
            </c:numRef>
          </c:val>
          <c:extLst>
            <c:ext xmlns:c16="http://schemas.microsoft.com/office/drawing/2014/chart" uri="{C3380CC4-5D6E-409C-BE32-E72D297353CC}">
              <c16:uniqueId val="{00000000-863A-4EBC-B523-0A294D77EBE7}"/>
            </c:ext>
          </c:extLst>
        </c:ser>
        <c:dLbls>
          <c:showLegendKey val="0"/>
          <c:showVal val="0"/>
          <c:showCatName val="0"/>
          <c:showSerName val="0"/>
          <c:showPercent val="0"/>
          <c:showBubbleSize val="0"/>
        </c:dLbls>
        <c:gapWidth val="50"/>
        <c:axId val="1590539248"/>
        <c:axId val="1601319904"/>
      </c:barChart>
      <c:catAx>
        <c:axId val="15905392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01319904"/>
        <c:crosses val="autoZero"/>
        <c:auto val="1"/>
        <c:lblAlgn val="ctr"/>
        <c:lblOffset val="100"/>
        <c:noMultiLvlLbl val="0"/>
      </c:catAx>
      <c:valAx>
        <c:axId val="1601319904"/>
        <c:scaling>
          <c:orientation val="minMax"/>
          <c:max val="8.1999999999999993"/>
          <c:min val="6.8"/>
        </c:scaling>
        <c:delete val="1"/>
        <c:axPos val="b"/>
        <c:numFmt formatCode="0.0" sourceLinked="1"/>
        <c:majorTickMark val="out"/>
        <c:minorTickMark val="none"/>
        <c:tickLblPos val="nextTo"/>
        <c:crossAx val="15905392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393663066120097"/>
          <c:y val="8.3707329933909003E-2"/>
          <c:w val="0.56606336933879897"/>
          <c:h val="0.83258534013218199"/>
        </c:manualLayout>
      </c:layout>
      <c:barChart>
        <c:barDir val="bar"/>
        <c:grouping val="clustered"/>
        <c:varyColors val="0"/>
        <c:ser>
          <c:idx val="0"/>
          <c:order val="0"/>
          <c:tx>
            <c:strRef>
              <c:f>Sheet1!$B$1</c:f>
              <c:strCache>
                <c:ptCount val="1"/>
                <c:pt idx="0">
                  <c:v>Score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Article relevance</c:v>
                </c:pt>
                <c:pt idx="1">
                  <c:v>Thoroughness</c:v>
                </c:pt>
                <c:pt idx="2">
                  <c:v>Timeliness</c:v>
                </c:pt>
              </c:strCache>
            </c:strRef>
          </c:cat>
          <c:val>
            <c:numRef>
              <c:f>Sheet1!$B$2:$B$4</c:f>
              <c:numCache>
                <c:formatCode>0.0</c:formatCode>
                <c:ptCount val="3"/>
                <c:pt idx="0">
                  <c:v>7.5</c:v>
                </c:pt>
                <c:pt idx="1">
                  <c:v>7.5</c:v>
                </c:pt>
                <c:pt idx="2">
                  <c:v>7.7</c:v>
                </c:pt>
              </c:numCache>
            </c:numRef>
          </c:val>
          <c:extLst>
            <c:ext xmlns:c16="http://schemas.microsoft.com/office/drawing/2014/chart" uri="{C3380CC4-5D6E-409C-BE32-E72D297353CC}">
              <c16:uniqueId val="{00000000-F08C-4BA7-8113-82DF0D816AB5}"/>
            </c:ext>
          </c:extLst>
        </c:ser>
        <c:dLbls>
          <c:showLegendKey val="0"/>
          <c:showVal val="0"/>
          <c:showCatName val="0"/>
          <c:showSerName val="0"/>
          <c:showPercent val="0"/>
          <c:showBubbleSize val="0"/>
        </c:dLbls>
        <c:gapWidth val="50"/>
        <c:axId val="1590539248"/>
        <c:axId val="1601319904"/>
      </c:barChart>
      <c:catAx>
        <c:axId val="15905392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01319904"/>
        <c:crosses val="autoZero"/>
        <c:auto val="1"/>
        <c:lblAlgn val="ctr"/>
        <c:lblOffset val="100"/>
        <c:noMultiLvlLbl val="0"/>
      </c:catAx>
      <c:valAx>
        <c:axId val="1601319904"/>
        <c:scaling>
          <c:orientation val="minMax"/>
          <c:max val="8.1999999999999993"/>
          <c:min val="6.8"/>
        </c:scaling>
        <c:delete val="1"/>
        <c:axPos val="b"/>
        <c:numFmt formatCode="0.0" sourceLinked="1"/>
        <c:majorTickMark val="out"/>
        <c:minorTickMark val="none"/>
        <c:tickLblPos val="nextTo"/>
        <c:crossAx val="1590539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0661636403084E-2"/>
          <c:y val="3.5245904162165297E-2"/>
          <c:w val="0.96561604443480198"/>
          <c:h val="0.94554897638702795"/>
        </c:manualLayout>
      </c:layout>
      <c:stockChart>
        <c:ser>
          <c:idx val="0"/>
          <c:order val="0"/>
          <c:tx>
            <c:strRef>
              <c:f>Sheet1!$B$1</c:f>
              <c:strCache>
                <c:ptCount val="1"/>
                <c:pt idx="0">
                  <c:v>Min</c:v>
                </c:pt>
              </c:strCache>
            </c:strRef>
          </c:tx>
          <c:spPr>
            <a:ln w="28575" cap="rnd">
              <a:noFill/>
              <a:round/>
            </a:ln>
            <a:effectLst/>
          </c:spPr>
          <c:marker>
            <c:symbol val="dash"/>
            <c:size val="10"/>
            <c:spPr>
              <a:solidFill>
                <a:schemeClr val="bg1">
                  <a:lumMod val="75000"/>
                </a:schemeClr>
              </a:solidFill>
              <a:ln w="9525">
                <a:no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bg1">
                        <a:lumMod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BM Category</c:v>
                </c:pt>
                <c:pt idx="1">
                  <c:v>BM Category</c:v>
                </c:pt>
                <c:pt idx="2">
                  <c:v>BM Category</c:v>
                </c:pt>
                <c:pt idx="3">
                  <c:v>BM Category</c:v>
                </c:pt>
                <c:pt idx="4">
                  <c:v>BM Category</c:v>
                </c:pt>
              </c:strCache>
            </c:strRef>
          </c:cat>
          <c:val>
            <c:numRef>
              <c:f>Sheet1!$B$2:$B$6</c:f>
              <c:numCache>
                <c:formatCode>0</c:formatCode>
                <c:ptCount val="5"/>
                <c:pt idx="0">
                  <c:v>16</c:v>
                </c:pt>
                <c:pt idx="1">
                  <c:v>34</c:v>
                </c:pt>
                <c:pt idx="2">
                  <c:v>34</c:v>
                </c:pt>
                <c:pt idx="3">
                  <c:v>47</c:v>
                </c:pt>
                <c:pt idx="4">
                  <c:v>34</c:v>
                </c:pt>
              </c:numCache>
            </c:numRef>
          </c:val>
          <c:smooth val="0"/>
          <c:extLst>
            <c:ext xmlns:c16="http://schemas.microsoft.com/office/drawing/2014/chart" uri="{C3380CC4-5D6E-409C-BE32-E72D297353CC}">
              <c16:uniqueId val="{00000000-66F0-4F17-B36B-86EA5AEEFD20}"/>
            </c:ext>
          </c:extLst>
        </c:ser>
        <c:ser>
          <c:idx val="1"/>
          <c:order val="1"/>
          <c:tx>
            <c:strRef>
              <c:f>Sheet1!$C$1</c:f>
              <c:strCache>
                <c:ptCount val="1"/>
                <c:pt idx="0">
                  <c:v>Avg</c:v>
                </c:pt>
              </c:strCache>
            </c:strRef>
          </c:tx>
          <c:spPr>
            <a:ln w="28575" cap="rnd">
              <a:noFill/>
              <a:round/>
            </a:ln>
            <a:effectLst/>
          </c:spPr>
          <c:marker>
            <c:symbol val="circle"/>
            <c:size val="8"/>
            <c:spPr>
              <a:solidFill>
                <a:schemeClr val="accent6"/>
              </a:solidFill>
              <a:ln w="9525">
                <a:noFill/>
              </a:ln>
              <a:effectLst/>
            </c:spPr>
          </c:marker>
          <c:dLbls>
            <c:dLbl>
              <c:idx val="0"/>
              <c:layout>
                <c:manualLayout>
                  <c:x val="-3.1258141422907501E-3"/>
                  <c:y val="1.988783885275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F0-4F17-B36B-86EA5AEEFD20}"/>
                </c:ext>
              </c:extLst>
            </c:dLbl>
            <c:dLbl>
              <c:idx val="3"/>
              <c:layout>
                <c:manualLayout>
                  <c:x val="-1.5629070711453801E-3"/>
                  <c:y val="2.38654066233080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6F0-4F17-B36B-86EA5AEEFD20}"/>
                </c:ext>
              </c:extLst>
            </c:dLbl>
            <c:dLbl>
              <c:idx val="4"/>
              <c:layout>
                <c:manualLayout>
                  <c:x val="-1.1461186121132699E-16"/>
                  <c:y val="1.5910271082205399E-2"/>
                </c:manualLayout>
              </c:layout>
              <c:spPr>
                <a:noFill/>
                <a:ln>
                  <a:noFill/>
                </a:ln>
                <a:effectLst/>
              </c:spPr>
              <c:txPr>
                <a:bodyPr rot="0" spcFirstLastPara="1" vertOverflow="ellipsis" vert="horz" wrap="square" anchor="ctr" anchorCtr="1"/>
                <a:lstStyle/>
                <a:p>
                  <a:pPr>
                    <a:defRPr sz="1800" b="1" i="0" u="none" strike="noStrike" kern="1200" baseline="0">
                      <a:solidFill>
                        <a:schemeClr val="accent6"/>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F0-4F17-B36B-86EA5AEEFD20}"/>
                </c:ext>
              </c:extLst>
            </c:dLbl>
            <c:spPr>
              <a:solidFill>
                <a:schemeClr val="bg1"/>
              </a:solidFill>
              <a:ln>
                <a:noFill/>
              </a:ln>
              <a:effectLst/>
            </c:spPr>
            <c:txPr>
              <a:bodyPr rot="0" spcFirstLastPara="1" vertOverflow="ellipsis" vert="horz" wrap="square" anchor="ctr" anchorCtr="1"/>
              <a:lstStyle/>
              <a:p>
                <a:pPr>
                  <a:defRPr sz="1800" b="1" i="0" u="none" strike="noStrike" kern="1200" baseline="0">
                    <a:solidFill>
                      <a:schemeClr val="accent6"/>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BM Category</c:v>
                </c:pt>
                <c:pt idx="1">
                  <c:v>BM Category</c:v>
                </c:pt>
                <c:pt idx="2">
                  <c:v>BM Category</c:v>
                </c:pt>
                <c:pt idx="3">
                  <c:v>BM Category</c:v>
                </c:pt>
                <c:pt idx="4">
                  <c:v>BM Category</c:v>
                </c:pt>
              </c:strCache>
            </c:strRef>
          </c:cat>
          <c:val>
            <c:numRef>
              <c:f>Sheet1!$C$2:$C$6</c:f>
              <c:numCache>
                <c:formatCode>0</c:formatCode>
                <c:ptCount val="5"/>
                <c:pt idx="0">
                  <c:v>68</c:v>
                </c:pt>
                <c:pt idx="1">
                  <c:v>72</c:v>
                </c:pt>
                <c:pt idx="2">
                  <c:v>73</c:v>
                </c:pt>
                <c:pt idx="3">
                  <c:v>67</c:v>
                </c:pt>
                <c:pt idx="4">
                  <c:v>72</c:v>
                </c:pt>
              </c:numCache>
            </c:numRef>
          </c:val>
          <c:smooth val="0"/>
          <c:extLst>
            <c:ext xmlns:c16="http://schemas.microsoft.com/office/drawing/2014/chart" uri="{C3380CC4-5D6E-409C-BE32-E72D297353CC}">
              <c16:uniqueId val="{00000001-66F0-4F17-B36B-86EA5AEEFD20}"/>
            </c:ext>
          </c:extLst>
        </c:ser>
        <c:ser>
          <c:idx val="2"/>
          <c:order val="2"/>
          <c:tx>
            <c:strRef>
              <c:f>Sheet1!$D$1</c:f>
              <c:strCache>
                <c:ptCount val="1"/>
                <c:pt idx="0">
                  <c:v>Max</c:v>
                </c:pt>
              </c:strCache>
            </c:strRef>
          </c:tx>
          <c:spPr>
            <a:ln w="28575" cap="rnd">
              <a:noFill/>
              <a:round/>
            </a:ln>
            <a:effectLst/>
          </c:spPr>
          <c:marker>
            <c:symbol val="dash"/>
            <c:size val="10"/>
            <c:spPr>
              <a:solidFill>
                <a:schemeClr val="bg1">
                  <a:lumMod val="75000"/>
                </a:schemeClr>
              </a:solidFill>
              <a:ln w="9525">
                <a:no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bg1">
                        <a:lumMod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BM Category</c:v>
                </c:pt>
                <c:pt idx="1">
                  <c:v>BM Category</c:v>
                </c:pt>
                <c:pt idx="2">
                  <c:v>BM Category</c:v>
                </c:pt>
                <c:pt idx="3">
                  <c:v>BM Category</c:v>
                </c:pt>
                <c:pt idx="4">
                  <c:v>BM Category</c:v>
                </c:pt>
              </c:strCache>
            </c:strRef>
          </c:cat>
          <c:val>
            <c:numRef>
              <c:f>Sheet1!$D$2:$D$6</c:f>
              <c:numCache>
                <c:formatCode>0</c:formatCode>
                <c:ptCount val="5"/>
                <c:pt idx="0">
                  <c:v>92</c:v>
                </c:pt>
                <c:pt idx="1">
                  <c:v>92</c:v>
                </c:pt>
                <c:pt idx="2">
                  <c:v>92</c:v>
                </c:pt>
                <c:pt idx="3">
                  <c:v>84</c:v>
                </c:pt>
                <c:pt idx="4">
                  <c:v>89</c:v>
                </c:pt>
              </c:numCache>
            </c:numRef>
          </c:val>
          <c:smooth val="0"/>
          <c:extLst>
            <c:ext xmlns:c16="http://schemas.microsoft.com/office/drawing/2014/chart" uri="{C3380CC4-5D6E-409C-BE32-E72D297353CC}">
              <c16:uniqueId val="{00000002-66F0-4F17-B36B-86EA5AEEFD20}"/>
            </c:ext>
          </c:extLst>
        </c:ser>
        <c:dLbls>
          <c:showLegendKey val="0"/>
          <c:showVal val="1"/>
          <c:showCatName val="0"/>
          <c:showSerName val="0"/>
          <c:showPercent val="0"/>
          <c:showBubbleSize val="0"/>
        </c:dLbls>
        <c:hiLowLines>
          <c:spPr>
            <a:ln w="25400" cap="flat" cmpd="sng" algn="ctr">
              <a:solidFill>
                <a:schemeClr val="bg1">
                  <a:lumMod val="75000"/>
                </a:schemeClr>
              </a:solidFill>
              <a:round/>
            </a:ln>
            <a:effectLst/>
          </c:spPr>
        </c:hiLowLines>
        <c:axId val="1693321104"/>
        <c:axId val="1693190032"/>
      </c:stockChart>
      <c:catAx>
        <c:axId val="1693321104"/>
        <c:scaling>
          <c:orientation val="minMax"/>
        </c:scaling>
        <c:delete val="0"/>
        <c:axPos val="b"/>
        <c:numFmt formatCode="General" sourceLinked="1"/>
        <c:majorTickMark val="out"/>
        <c:minorTickMark val="none"/>
        <c:tickLblPos val="none"/>
        <c:spPr>
          <a:noFill/>
          <a:ln w="9525" cap="flat" cmpd="sng" algn="ctr">
            <a:noFill/>
            <a:round/>
          </a:ln>
          <a:effectLst/>
        </c:spPr>
        <c:txPr>
          <a:bodyPr rot="-60000000" spcFirstLastPara="1" vertOverflow="ellipsis" vert="horz" wrap="square" anchor="ctr" anchorCtr="1"/>
          <a:lstStyle/>
          <a:p>
            <a:pPr>
              <a:defRPr sz="1600" b="1" i="0" u="none" strike="noStrike" kern="1200" baseline="0">
                <a:solidFill>
                  <a:schemeClr val="bg1">
                    <a:lumMod val="50000"/>
                  </a:schemeClr>
                </a:solidFill>
                <a:latin typeface="+mn-lt"/>
                <a:ea typeface="+mn-ea"/>
                <a:cs typeface="+mn-cs"/>
              </a:defRPr>
            </a:pPr>
            <a:endParaRPr lang="en-US"/>
          </a:p>
        </c:txPr>
        <c:crossAx val="1693190032"/>
        <c:crosses val="autoZero"/>
        <c:auto val="1"/>
        <c:lblAlgn val="ctr"/>
        <c:lblOffset val="100"/>
        <c:noMultiLvlLbl val="0"/>
      </c:catAx>
      <c:valAx>
        <c:axId val="1693190032"/>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600" b="1" i="0" u="none" strike="noStrike" kern="1200" baseline="0">
                <a:solidFill>
                  <a:schemeClr val="bg1">
                    <a:lumMod val="50000"/>
                  </a:schemeClr>
                </a:solidFill>
                <a:latin typeface="+mn-lt"/>
                <a:ea typeface="+mn-ea"/>
                <a:cs typeface="+mn-cs"/>
              </a:defRPr>
            </a:pPr>
            <a:endParaRPr lang="en-US"/>
          </a:p>
        </c:txPr>
        <c:crossAx val="1693321104"/>
        <c:crosses val="autoZero"/>
        <c:crossBetween val="between"/>
      </c:valAx>
      <c:spPr>
        <a:noFill/>
        <a:ln>
          <a:noFill/>
        </a:ln>
        <a:effectLst/>
      </c:spPr>
    </c:plotArea>
    <c:plotVisOnly val="1"/>
    <c:dispBlanksAs val="gap"/>
    <c:showDLblsOverMax val="0"/>
  </c:chart>
  <c:spPr>
    <a:noFill/>
    <a:ln>
      <a:noFill/>
    </a:ln>
    <a:effectLst/>
  </c:spPr>
  <c:txPr>
    <a:bodyPr/>
    <a:lstStyle/>
    <a:p>
      <a:pPr>
        <a:defRPr sz="1600" b="1">
          <a:solidFill>
            <a:schemeClr val="bg1">
              <a:lumMod val="50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393663066120097"/>
          <c:y val="8.3707329933909003E-2"/>
          <c:w val="0.56606336933879897"/>
          <c:h val="0.83258534013218199"/>
        </c:manualLayout>
      </c:layout>
      <c:barChart>
        <c:barDir val="bar"/>
        <c:grouping val="clustered"/>
        <c:varyColors val="0"/>
        <c:ser>
          <c:idx val="0"/>
          <c:order val="0"/>
          <c:tx>
            <c:strRef>
              <c:f>Sheet1!$B$1</c:f>
              <c:strCache>
                <c:ptCount val="1"/>
                <c:pt idx="0">
                  <c:v>Score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Sort information</c:v>
                </c:pt>
                <c:pt idx="1">
                  <c:v>Narrow choices</c:v>
                </c:pt>
                <c:pt idx="2">
                  <c:v>Features help find</c:v>
                </c:pt>
              </c:strCache>
            </c:strRef>
          </c:cat>
          <c:val>
            <c:numRef>
              <c:f>Sheet1!$B$2:$B$4</c:f>
              <c:numCache>
                <c:formatCode>0.0</c:formatCode>
                <c:ptCount val="3"/>
                <c:pt idx="0">
                  <c:v>6.4</c:v>
                </c:pt>
                <c:pt idx="1">
                  <c:v>6</c:v>
                </c:pt>
                <c:pt idx="2">
                  <c:v>6</c:v>
                </c:pt>
              </c:numCache>
            </c:numRef>
          </c:val>
          <c:extLst>
            <c:ext xmlns:c16="http://schemas.microsoft.com/office/drawing/2014/chart" uri="{C3380CC4-5D6E-409C-BE32-E72D297353CC}">
              <c16:uniqueId val="{00000000-447F-4074-BA25-4510EC13B9FA}"/>
            </c:ext>
          </c:extLst>
        </c:ser>
        <c:dLbls>
          <c:showLegendKey val="0"/>
          <c:showVal val="0"/>
          <c:showCatName val="0"/>
          <c:showSerName val="0"/>
          <c:showPercent val="0"/>
          <c:showBubbleSize val="0"/>
        </c:dLbls>
        <c:gapWidth val="50"/>
        <c:axId val="1590539248"/>
        <c:axId val="1601319904"/>
      </c:barChart>
      <c:catAx>
        <c:axId val="15905392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01319904"/>
        <c:crosses val="autoZero"/>
        <c:auto val="1"/>
        <c:lblAlgn val="ctr"/>
        <c:lblOffset val="100"/>
        <c:noMultiLvlLbl val="0"/>
      </c:catAx>
      <c:valAx>
        <c:axId val="1601319904"/>
        <c:scaling>
          <c:orientation val="minMax"/>
          <c:max val="7"/>
          <c:min val="5.8"/>
        </c:scaling>
        <c:delete val="1"/>
        <c:axPos val="b"/>
        <c:numFmt formatCode="0.0" sourceLinked="1"/>
        <c:majorTickMark val="out"/>
        <c:minorTickMark val="none"/>
        <c:tickLblPos val="nextTo"/>
        <c:crossAx val="1590539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393663066120097"/>
          <c:y val="8.3707329933909003E-2"/>
          <c:w val="0.56606336933879897"/>
          <c:h val="0.83258534013218199"/>
        </c:manualLayout>
      </c:layout>
      <c:barChart>
        <c:barDir val="bar"/>
        <c:grouping val="clustered"/>
        <c:varyColors val="0"/>
        <c:ser>
          <c:idx val="0"/>
          <c:order val="0"/>
          <c:tx>
            <c:strRef>
              <c:f>Sheet1!$B$1</c:f>
              <c:strCache>
                <c:ptCount val="1"/>
                <c:pt idx="0">
                  <c:v>Score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Thoroughness of information</c:v>
                </c:pt>
                <c:pt idx="1">
                  <c:v>Site's info understandable</c:v>
                </c:pt>
                <c:pt idx="2">
                  <c:v>Site's info answers questions</c:v>
                </c:pt>
              </c:strCache>
            </c:strRef>
          </c:cat>
          <c:val>
            <c:numRef>
              <c:f>Sheet1!$B$2:$B$4</c:f>
              <c:numCache>
                <c:formatCode>0.0</c:formatCode>
                <c:ptCount val="3"/>
                <c:pt idx="0">
                  <c:v>6.6</c:v>
                </c:pt>
                <c:pt idx="1">
                  <c:v>6.6</c:v>
                </c:pt>
                <c:pt idx="2">
                  <c:v>5.9</c:v>
                </c:pt>
              </c:numCache>
            </c:numRef>
          </c:val>
          <c:extLst>
            <c:ext xmlns:c16="http://schemas.microsoft.com/office/drawing/2014/chart" uri="{C3380CC4-5D6E-409C-BE32-E72D297353CC}">
              <c16:uniqueId val="{00000000-863A-4EBC-B523-0A294D77EBE7}"/>
            </c:ext>
          </c:extLst>
        </c:ser>
        <c:dLbls>
          <c:showLegendKey val="0"/>
          <c:showVal val="0"/>
          <c:showCatName val="0"/>
          <c:showSerName val="0"/>
          <c:showPercent val="0"/>
          <c:showBubbleSize val="0"/>
        </c:dLbls>
        <c:gapWidth val="50"/>
        <c:axId val="1590539248"/>
        <c:axId val="1601319904"/>
      </c:barChart>
      <c:catAx>
        <c:axId val="159053924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01319904"/>
        <c:crosses val="autoZero"/>
        <c:auto val="1"/>
        <c:lblAlgn val="ctr"/>
        <c:lblOffset val="100"/>
        <c:noMultiLvlLbl val="0"/>
      </c:catAx>
      <c:valAx>
        <c:axId val="1601319904"/>
        <c:scaling>
          <c:orientation val="minMax"/>
          <c:max val="7"/>
          <c:min val="5.8"/>
        </c:scaling>
        <c:delete val="1"/>
        <c:axPos val="b"/>
        <c:numFmt formatCode="0.0" sourceLinked="1"/>
        <c:majorTickMark val="out"/>
        <c:minorTickMark val="none"/>
        <c:tickLblPos val="nextTo"/>
        <c:crossAx val="15905392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0661636403084E-2"/>
          <c:y val="3.5245904162165297E-2"/>
          <c:w val="0.96561604443480198"/>
          <c:h val="0.94554897638702795"/>
        </c:manualLayout>
      </c:layout>
      <c:stockChart>
        <c:ser>
          <c:idx val="0"/>
          <c:order val="0"/>
          <c:tx>
            <c:strRef>
              <c:f>Sheet1!$B$1</c:f>
              <c:strCache>
                <c:ptCount val="1"/>
                <c:pt idx="0">
                  <c:v>Min</c:v>
                </c:pt>
              </c:strCache>
            </c:strRef>
          </c:tx>
          <c:spPr>
            <a:ln w="28575" cap="rnd">
              <a:noFill/>
              <a:round/>
            </a:ln>
            <a:effectLst/>
          </c:spPr>
          <c:marker>
            <c:symbol val="dash"/>
            <c:size val="10"/>
            <c:spPr>
              <a:solidFill>
                <a:schemeClr val="bg1">
                  <a:lumMod val="75000"/>
                </a:schemeClr>
              </a:solidFill>
              <a:ln w="9525">
                <a:no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bg1">
                        <a:lumMod val="5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BM Category</c:v>
                </c:pt>
                <c:pt idx="1">
                  <c:v>BM Category</c:v>
                </c:pt>
                <c:pt idx="2">
                  <c:v>BM Category</c:v>
                </c:pt>
                <c:pt idx="3">
                  <c:v>BM Category</c:v>
                </c:pt>
                <c:pt idx="4">
                  <c:v>BM Category</c:v>
                </c:pt>
              </c:strCache>
            </c:strRef>
          </c:cat>
          <c:val>
            <c:numRef>
              <c:f>Sheet1!$B$2:$B$6</c:f>
              <c:numCache>
                <c:formatCode>0</c:formatCode>
                <c:ptCount val="5"/>
                <c:pt idx="0">
                  <c:v>16</c:v>
                </c:pt>
                <c:pt idx="1">
                  <c:v>34</c:v>
                </c:pt>
                <c:pt idx="2">
                  <c:v>34</c:v>
                </c:pt>
                <c:pt idx="3">
                  <c:v>47</c:v>
                </c:pt>
                <c:pt idx="4">
                  <c:v>34</c:v>
                </c:pt>
              </c:numCache>
            </c:numRef>
          </c:val>
          <c:smooth val="0"/>
          <c:extLst>
            <c:ext xmlns:c16="http://schemas.microsoft.com/office/drawing/2014/chart" uri="{C3380CC4-5D6E-409C-BE32-E72D297353CC}">
              <c16:uniqueId val="{00000000-66F0-4F17-B36B-86EA5AEEFD20}"/>
            </c:ext>
          </c:extLst>
        </c:ser>
        <c:ser>
          <c:idx val="1"/>
          <c:order val="1"/>
          <c:tx>
            <c:strRef>
              <c:f>Sheet1!$C$1</c:f>
              <c:strCache>
                <c:ptCount val="1"/>
                <c:pt idx="0">
                  <c:v>Avg</c:v>
                </c:pt>
              </c:strCache>
            </c:strRef>
          </c:tx>
          <c:spPr>
            <a:ln w="28575" cap="rnd">
              <a:noFill/>
              <a:round/>
            </a:ln>
            <a:effectLst/>
          </c:spPr>
          <c:marker>
            <c:symbol val="circle"/>
            <c:size val="8"/>
            <c:spPr>
              <a:solidFill>
                <a:schemeClr val="accent6"/>
              </a:solidFill>
              <a:ln w="9525">
                <a:noFill/>
              </a:ln>
              <a:effectLst/>
            </c:spPr>
          </c:marker>
          <c:dLbls>
            <c:dLbl>
              <c:idx val="0"/>
              <c:layout>
                <c:manualLayout>
                  <c:x val="-3.1258141422907501E-3"/>
                  <c:y val="1.988783885275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F0-4F17-B36B-86EA5AEEFD20}"/>
                </c:ext>
              </c:extLst>
            </c:dLbl>
            <c:dLbl>
              <c:idx val="3"/>
              <c:layout>
                <c:manualLayout>
                  <c:x val="-1.5629070711453801E-3"/>
                  <c:y val="2.38654066233080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6F0-4F17-B36B-86EA5AEEFD20}"/>
                </c:ext>
              </c:extLst>
            </c:dLbl>
            <c:dLbl>
              <c:idx val="4"/>
              <c:layout>
                <c:manualLayout>
                  <c:x val="-1.1461186121132699E-16"/>
                  <c:y val="1.5910271082205399E-2"/>
                </c:manualLayout>
              </c:layout>
              <c:spPr>
                <a:noFill/>
                <a:ln>
                  <a:noFill/>
                </a:ln>
                <a:effectLst/>
              </c:spPr>
              <c:txPr>
                <a:bodyPr rot="0" spcFirstLastPara="1" vertOverflow="ellipsis" vert="horz" wrap="square" anchor="ctr" anchorCtr="1"/>
                <a:lstStyle/>
                <a:p>
                  <a:pPr>
                    <a:defRPr sz="1800" b="1" i="0" u="none" strike="noStrike" kern="1200" baseline="0">
                      <a:solidFill>
                        <a:schemeClr val="accent6"/>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6F0-4F17-B36B-86EA5AEEFD20}"/>
                </c:ext>
              </c:extLst>
            </c:dLbl>
            <c:spPr>
              <a:solidFill>
                <a:schemeClr val="bg1"/>
              </a:solidFill>
              <a:ln>
                <a:noFill/>
              </a:ln>
              <a:effectLst/>
            </c:spPr>
            <c:txPr>
              <a:bodyPr rot="0" spcFirstLastPara="1" vertOverflow="ellipsis" vert="horz" wrap="square" anchor="ctr" anchorCtr="1"/>
              <a:lstStyle/>
              <a:p>
                <a:pPr>
                  <a:defRPr sz="1800" b="1" i="0" u="none" strike="noStrike" kern="1200" baseline="0">
                    <a:solidFill>
                      <a:schemeClr val="accent6"/>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BM Category</c:v>
                </c:pt>
                <c:pt idx="1">
                  <c:v>BM Category</c:v>
                </c:pt>
                <c:pt idx="2">
                  <c:v>BM Category</c:v>
                </c:pt>
                <c:pt idx="3">
                  <c:v>BM Category</c:v>
                </c:pt>
                <c:pt idx="4">
                  <c:v>BM Category</c:v>
                </c:pt>
              </c:strCache>
            </c:strRef>
          </c:cat>
          <c:val>
            <c:numRef>
              <c:f>Sheet1!$C$2:$C$6</c:f>
              <c:numCache>
                <c:formatCode>0</c:formatCode>
                <c:ptCount val="5"/>
                <c:pt idx="0">
                  <c:v>68</c:v>
                </c:pt>
                <c:pt idx="1">
                  <c:v>72</c:v>
                </c:pt>
                <c:pt idx="2">
                  <c:v>73</c:v>
                </c:pt>
                <c:pt idx="3">
                  <c:v>67</c:v>
                </c:pt>
                <c:pt idx="4">
                  <c:v>72</c:v>
                </c:pt>
              </c:numCache>
            </c:numRef>
          </c:val>
          <c:smooth val="0"/>
          <c:extLst>
            <c:ext xmlns:c16="http://schemas.microsoft.com/office/drawing/2014/chart" uri="{C3380CC4-5D6E-409C-BE32-E72D297353CC}">
              <c16:uniqueId val="{00000001-66F0-4F17-B36B-86EA5AEEFD20}"/>
            </c:ext>
          </c:extLst>
        </c:ser>
        <c:ser>
          <c:idx val="2"/>
          <c:order val="2"/>
          <c:tx>
            <c:strRef>
              <c:f>Sheet1!$D$1</c:f>
              <c:strCache>
                <c:ptCount val="1"/>
                <c:pt idx="0">
                  <c:v>Max</c:v>
                </c:pt>
              </c:strCache>
            </c:strRef>
          </c:tx>
          <c:spPr>
            <a:ln w="28575" cap="rnd">
              <a:noFill/>
              <a:round/>
            </a:ln>
            <a:effectLst/>
          </c:spPr>
          <c:marker>
            <c:symbol val="dash"/>
            <c:size val="10"/>
            <c:spPr>
              <a:solidFill>
                <a:schemeClr val="bg1">
                  <a:lumMod val="75000"/>
                </a:schemeClr>
              </a:solidFill>
              <a:ln w="9525">
                <a:noFill/>
              </a:ln>
              <a:effectLst/>
            </c:spPr>
          </c:marker>
          <c:dLbls>
            <c:spPr>
              <a:noFill/>
              <a:ln>
                <a:noFill/>
              </a:ln>
              <a:effectLst/>
            </c:spPr>
            <c:txPr>
              <a:bodyPr rot="0" spcFirstLastPara="1" vertOverflow="ellipsis" vert="horz" wrap="square" anchor="ctr" anchorCtr="1"/>
              <a:lstStyle/>
              <a:p>
                <a:pPr>
                  <a:defRPr sz="1800" b="0" i="0" u="none" strike="noStrike" kern="1200" baseline="0">
                    <a:solidFill>
                      <a:schemeClr val="bg1">
                        <a:lumMod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BM Category</c:v>
                </c:pt>
                <c:pt idx="1">
                  <c:v>BM Category</c:v>
                </c:pt>
                <c:pt idx="2">
                  <c:v>BM Category</c:v>
                </c:pt>
                <c:pt idx="3">
                  <c:v>BM Category</c:v>
                </c:pt>
                <c:pt idx="4">
                  <c:v>BM Category</c:v>
                </c:pt>
              </c:strCache>
            </c:strRef>
          </c:cat>
          <c:val>
            <c:numRef>
              <c:f>Sheet1!$D$2:$D$6</c:f>
              <c:numCache>
                <c:formatCode>0</c:formatCode>
                <c:ptCount val="5"/>
                <c:pt idx="0">
                  <c:v>92</c:v>
                </c:pt>
                <c:pt idx="1">
                  <c:v>92</c:v>
                </c:pt>
                <c:pt idx="2">
                  <c:v>92</c:v>
                </c:pt>
                <c:pt idx="3">
                  <c:v>84</c:v>
                </c:pt>
                <c:pt idx="4">
                  <c:v>89</c:v>
                </c:pt>
              </c:numCache>
            </c:numRef>
          </c:val>
          <c:smooth val="0"/>
          <c:extLst>
            <c:ext xmlns:c16="http://schemas.microsoft.com/office/drawing/2014/chart" uri="{C3380CC4-5D6E-409C-BE32-E72D297353CC}">
              <c16:uniqueId val="{00000002-66F0-4F17-B36B-86EA5AEEFD20}"/>
            </c:ext>
          </c:extLst>
        </c:ser>
        <c:dLbls>
          <c:showLegendKey val="0"/>
          <c:showVal val="1"/>
          <c:showCatName val="0"/>
          <c:showSerName val="0"/>
          <c:showPercent val="0"/>
          <c:showBubbleSize val="0"/>
        </c:dLbls>
        <c:hiLowLines>
          <c:spPr>
            <a:ln w="25400" cap="flat" cmpd="sng" algn="ctr">
              <a:solidFill>
                <a:schemeClr val="bg1">
                  <a:lumMod val="75000"/>
                </a:schemeClr>
              </a:solidFill>
              <a:round/>
            </a:ln>
            <a:effectLst/>
          </c:spPr>
        </c:hiLowLines>
        <c:axId val="1693321104"/>
        <c:axId val="1693190032"/>
      </c:stockChart>
      <c:catAx>
        <c:axId val="1693321104"/>
        <c:scaling>
          <c:orientation val="minMax"/>
        </c:scaling>
        <c:delete val="0"/>
        <c:axPos val="b"/>
        <c:numFmt formatCode="General" sourceLinked="1"/>
        <c:majorTickMark val="out"/>
        <c:minorTickMark val="none"/>
        <c:tickLblPos val="none"/>
        <c:spPr>
          <a:noFill/>
          <a:ln w="9525" cap="flat" cmpd="sng" algn="ctr">
            <a:noFill/>
            <a:round/>
          </a:ln>
          <a:effectLst/>
        </c:spPr>
        <c:txPr>
          <a:bodyPr rot="-60000000" spcFirstLastPara="1" vertOverflow="ellipsis" vert="horz" wrap="square" anchor="ctr" anchorCtr="1"/>
          <a:lstStyle/>
          <a:p>
            <a:pPr>
              <a:defRPr sz="1600" b="1" i="0" u="none" strike="noStrike" kern="1200" baseline="0">
                <a:solidFill>
                  <a:schemeClr val="bg1">
                    <a:lumMod val="50000"/>
                  </a:schemeClr>
                </a:solidFill>
                <a:latin typeface="+mn-lt"/>
                <a:ea typeface="+mn-ea"/>
                <a:cs typeface="+mn-cs"/>
              </a:defRPr>
            </a:pPr>
            <a:endParaRPr lang="en-US"/>
          </a:p>
        </c:txPr>
        <c:crossAx val="1693190032"/>
        <c:crosses val="autoZero"/>
        <c:auto val="1"/>
        <c:lblAlgn val="ctr"/>
        <c:lblOffset val="100"/>
        <c:noMultiLvlLbl val="0"/>
      </c:catAx>
      <c:valAx>
        <c:axId val="1693190032"/>
        <c:scaling>
          <c:orientation val="minMax"/>
        </c:scaling>
        <c:delete val="0"/>
        <c:axPos val="l"/>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600" b="1" i="0" u="none" strike="noStrike" kern="1200" baseline="0">
                <a:solidFill>
                  <a:schemeClr val="bg1">
                    <a:lumMod val="50000"/>
                  </a:schemeClr>
                </a:solidFill>
                <a:latin typeface="+mn-lt"/>
                <a:ea typeface="+mn-ea"/>
                <a:cs typeface="+mn-cs"/>
              </a:defRPr>
            </a:pPr>
            <a:endParaRPr lang="en-US"/>
          </a:p>
        </c:txPr>
        <c:crossAx val="1693321104"/>
        <c:crosses val="autoZero"/>
        <c:crossBetween val="between"/>
      </c:valAx>
      <c:spPr>
        <a:noFill/>
        <a:ln>
          <a:noFill/>
        </a:ln>
        <a:effectLst/>
      </c:spPr>
    </c:plotArea>
    <c:plotVisOnly val="1"/>
    <c:dispBlanksAs val="gap"/>
    <c:showDLblsOverMax val="0"/>
  </c:chart>
  <c:spPr>
    <a:noFill/>
    <a:ln>
      <a:noFill/>
    </a:ln>
    <a:effectLst/>
  </c:spPr>
  <c:txPr>
    <a:bodyPr/>
    <a:lstStyle/>
    <a:p>
      <a:pPr>
        <a:defRPr sz="1600" b="1">
          <a:solidFill>
            <a:schemeClr val="bg1">
              <a:lumMod val="50000"/>
            </a:schemeClr>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190187503996555E-2"/>
          <c:y val="0.13662842882375759"/>
          <c:w val="0.97131245351414197"/>
          <c:h val="0.74781154217127765"/>
        </c:manualLayout>
      </c:layout>
      <c:barChart>
        <c:barDir val="col"/>
        <c:grouping val="clustered"/>
        <c:varyColors val="0"/>
        <c:ser>
          <c:idx val="0"/>
          <c:order val="0"/>
          <c:tx>
            <c:strRef>
              <c:f>Sheet1!$A$2</c:f>
              <c:strCache>
                <c:ptCount val="1"/>
                <c:pt idx="0">
                  <c:v>All Visitors - N: 4,061</c:v>
                </c:pt>
              </c:strCache>
            </c:strRef>
          </c:tx>
          <c:spPr>
            <a:solidFill>
              <a:schemeClr val="accent5">
                <a:lumMod val="50000"/>
              </a:schemeClr>
            </a:solidFill>
            <a:ln>
              <a:noFill/>
            </a:ln>
            <a:effectLst/>
          </c:spPr>
          <c:invertIfNegative val="0"/>
          <c:dPt>
            <c:idx val="1"/>
            <c:invertIfNegative val="0"/>
            <c:bubble3D val="0"/>
            <c:spPr>
              <a:solidFill>
                <a:srgbClr val="008AC8"/>
              </a:solidFill>
              <a:ln>
                <a:noFill/>
              </a:ln>
              <a:effectLst/>
            </c:spPr>
            <c:extLst>
              <c:ext xmlns:c16="http://schemas.microsoft.com/office/drawing/2014/chart" uri="{C3380CC4-5D6E-409C-BE32-E72D297353CC}">
                <c16:uniqueId val="{00000000-40F4-4BC5-B61D-96251C98DE7C}"/>
              </c:ext>
            </c:extLst>
          </c:dPt>
          <c:dPt>
            <c:idx val="2"/>
            <c:invertIfNegative val="0"/>
            <c:bubble3D val="0"/>
            <c:spPr>
              <a:solidFill>
                <a:srgbClr val="008AC8"/>
              </a:solidFill>
              <a:ln>
                <a:noFill/>
              </a:ln>
              <a:effectLst/>
            </c:spPr>
            <c:extLst>
              <c:ext xmlns:c16="http://schemas.microsoft.com/office/drawing/2014/chart" uri="{C3380CC4-5D6E-409C-BE32-E72D297353CC}">
                <c16:uniqueId val="{00000001-40F4-4BC5-B61D-96251C98DE7C}"/>
              </c:ext>
            </c:extLst>
          </c:dPt>
          <c:dPt>
            <c:idx val="3"/>
            <c:invertIfNegative val="0"/>
            <c:bubble3D val="0"/>
            <c:spPr>
              <a:solidFill>
                <a:srgbClr val="008AC8"/>
              </a:solidFill>
              <a:ln>
                <a:noFill/>
              </a:ln>
              <a:effectLst/>
            </c:spPr>
            <c:extLst>
              <c:ext xmlns:c16="http://schemas.microsoft.com/office/drawing/2014/chart" uri="{C3380CC4-5D6E-409C-BE32-E72D297353CC}">
                <c16:uniqueId val="{00000002-40F4-4BC5-B61D-96251C98DE7C}"/>
              </c:ext>
            </c:extLst>
          </c:dPt>
          <c:dPt>
            <c:idx val="4"/>
            <c:invertIfNegative val="0"/>
            <c:bubble3D val="0"/>
            <c:spPr>
              <a:solidFill>
                <a:srgbClr val="008AC8"/>
              </a:solidFill>
              <a:ln>
                <a:noFill/>
              </a:ln>
              <a:effectLst/>
            </c:spPr>
            <c:extLst>
              <c:ext xmlns:c16="http://schemas.microsoft.com/office/drawing/2014/chart" uri="{C3380CC4-5D6E-409C-BE32-E72D297353CC}">
                <c16:uniqueId val="{00000003-40F4-4BC5-B61D-96251C98DE7C}"/>
              </c:ext>
            </c:extLst>
          </c:dPt>
          <c:dPt>
            <c:idx val="5"/>
            <c:invertIfNegative val="0"/>
            <c:bubble3D val="0"/>
            <c:spPr>
              <a:solidFill>
                <a:srgbClr val="008AC8"/>
              </a:solidFill>
              <a:ln>
                <a:noFill/>
              </a:ln>
              <a:effectLst/>
            </c:spPr>
            <c:extLst>
              <c:ext xmlns:c16="http://schemas.microsoft.com/office/drawing/2014/chart" uri="{C3380CC4-5D6E-409C-BE32-E72D297353CC}">
                <c16:uniqueId val="{00000004-40F4-4BC5-B61D-96251C98DE7C}"/>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Sheet1!$B$1:$L$1</c:f>
              <c:strCache>
                <c:ptCount val="6"/>
                <c:pt idx="0">
                  <c:v>This is my first time</c:v>
                </c:pt>
                <c:pt idx="1">
                  <c:v>Every 6 months or less</c:v>
                </c:pt>
                <c:pt idx="2">
                  <c:v>About once a month</c:v>
                </c:pt>
                <c:pt idx="3">
                  <c:v>About once a week</c:v>
                </c:pt>
                <c:pt idx="4">
                  <c:v>Daily</c:v>
                </c:pt>
                <c:pt idx="5">
                  <c:v>More than once a day</c:v>
                </c:pt>
              </c:strCache>
            </c:strRef>
          </c:cat>
          <c:val>
            <c:numRef>
              <c:f>Sheet1!$B$2:$L$2</c:f>
              <c:numCache>
                <c:formatCode>0%;\(0%\)</c:formatCode>
                <c:ptCount val="6"/>
                <c:pt idx="0">
                  <c:v>0.280227</c:v>
                </c:pt>
                <c:pt idx="1">
                  <c:v>0.22925400000000001</c:v>
                </c:pt>
                <c:pt idx="2">
                  <c:v>0.198966</c:v>
                </c:pt>
                <c:pt idx="3">
                  <c:v>0.16375300000000001</c:v>
                </c:pt>
                <c:pt idx="4">
                  <c:v>8.8894000000000001E-2</c:v>
                </c:pt>
                <c:pt idx="5">
                  <c:v>3.8906999999999997E-2</c:v>
                </c:pt>
              </c:numCache>
            </c:numRef>
          </c:val>
          <c:extLst>
            <c:ext xmlns:c16="http://schemas.microsoft.com/office/drawing/2014/chart" uri="{C3380CC4-5D6E-409C-BE32-E72D297353CC}">
              <c16:uniqueId val="{00000000-9CBF-4498-9B9B-0CA5EFD69965}"/>
            </c:ext>
          </c:extLst>
        </c:ser>
        <c:dLbls>
          <c:showLegendKey val="0"/>
          <c:showVal val="0"/>
          <c:showCatName val="0"/>
          <c:showSerName val="0"/>
          <c:showPercent val="0"/>
          <c:showBubbleSize val="0"/>
        </c:dLbls>
        <c:gapWidth val="75"/>
        <c:axId val="1590839904"/>
        <c:axId val="1599648080"/>
        <c:extLst>
          <c:ext xmlns:c15="http://schemas.microsoft.com/office/drawing/2012/chart" uri="{02D57815-91ED-43cb-92C2-25804820EDAC}">
            <c15:filteredBarSeries>
              <c15:ser>
                <c:idx val="3"/>
                <c:order val="1"/>
                <c:tx>
                  <c:strRef>
                    <c:extLst>
                      <c:ext uri="{02D57815-91ED-43cb-92C2-25804820EDAC}">
                        <c15:formulaRef>
                          <c15:sqref>Sheet1!$A$5</c15:sqref>
                        </c15:formulaRef>
                      </c:ext>
                    </c:extLst>
                    <c:strCache>
                      <c:ptCount val="1"/>
                    </c:strCache>
                  </c:strRef>
                </c:tx>
                <c:spPr>
                  <a:solidFill>
                    <a:schemeClr val="accent4"/>
                  </a:solidFill>
                  <a:ln>
                    <a:noFill/>
                  </a:ln>
                  <a:effectLst/>
                </c:spPr>
                <c:invertIfNegative val="0"/>
                <c:cat>
                  <c:strRef>
                    <c:extLst>
                      <c:ext uri="{02D57815-91ED-43cb-92C2-25804820EDAC}">
                        <c15:formulaRef>
                          <c15:sqref>Sheet1!$B$1:$L$1</c15:sqref>
                        </c15:formulaRef>
                      </c:ext>
                    </c:extLst>
                    <c:strCache>
                      <c:ptCount val="9"/>
                      <c:pt idx="0">
                        <c:v>This is my first time</c:v>
                      </c:pt>
                      <c:pt idx="1">
                        <c:v>Every 6 months or less</c:v>
                      </c:pt>
                      <c:pt idx="2">
                        <c:v>About once a month</c:v>
                      </c:pt>
                      <c:pt idx="3">
                        <c:v>About once a week</c:v>
                      </c:pt>
                      <c:pt idx="4">
                        <c:v>Daily</c:v>
                      </c:pt>
                      <c:pt idx="5">
                        <c:v>More than once a day</c:v>
                      </c:pt>
                      <c:pt idx="6">
                        <c:v>Complete a HealtheLiving Assessment</c:v>
                      </c:pt>
                      <c:pt idx="7">
                        <c:v>Column1</c:v>
                      </c:pt>
                      <c:pt idx="8">
                        <c:v>Column2</c:v>
                      </c:pt>
                    </c:strCache>
                  </c:strRef>
                </c:cat>
                <c:val>
                  <c:numRef>
                    <c:extLst>
                      <c:ext uri="{02D57815-91ED-43cb-92C2-25804820EDAC}">
                        <c15:formulaRef>
                          <c15:sqref>Sheet1!$B$5:$I$5</c15:sqref>
                        </c15:formulaRef>
                      </c:ext>
                    </c:extLst>
                    <c:numCache>
                      <c:formatCode>General</c:formatCode>
                      <c:ptCount val="6"/>
                    </c:numCache>
                  </c:numRef>
                </c:val>
                <c:extLst>
                  <c:ext xmlns:c16="http://schemas.microsoft.com/office/drawing/2014/chart" uri="{C3380CC4-5D6E-409C-BE32-E72D297353CC}">
                    <c16:uniqueId val="{00000006-9CBF-4498-9B9B-0CA5EFD69965}"/>
                  </c:ext>
                </c:extLst>
              </c15:ser>
            </c15:filteredBarSeries>
          </c:ext>
        </c:extLst>
      </c:barChart>
      <c:barChart>
        <c:barDir val="col"/>
        <c:grouping val="clustered"/>
        <c:varyColors val="0"/>
        <c:ser>
          <c:idx val="4"/>
          <c:order val="2"/>
          <c:tx>
            <c:strRef>
              <c:f>Sheet1!$A$6</c:f>
              <c:strCache>
                <c:ptCount val="1"/>
                <c:pt idx="0">
                  <c:v>Desktop</c:v>
                </c:pt>
              </c:strCache>
            </c:strRef>
          </c:tx>
          <c:spPr>
            <a:noFill/>
            <a:ln>
              <a:noFill/>
            </a:ln>
            <a:effectLst/>
          </c:spPr>
          <c:invertIfNegative val="0"/>
          <c:cat>
            <c:strRef>
              <c:f>Sheet1!$B$1:$I$1</c:f>
              <c:strCache>
                <c:ptCount val="6"/>
                <c:pt idx="0">
                  <c:v>This is my first time</c:v>
                </c:pt>
                <c:pt idx="1">
                  <c:v>Every 6 months or less</c:v>
                </c:pt>
                <c:pt idx="2">
                  <c:v>About once a month</c:v>
                </c:pt>
                <c:pt idx="3">
                  <c:v>About once a week</c:v>
                </c:pt>
                <c:pt idx="4">
                  <c:v>Daily</c:v>
                </c:pt>
                <c:pt idx="5">
                  <c:v>More than once a day</c:v>
                </c:pt>
              </c:strCache>
            </c:strRef>
          </c:cat>
          <c:val>
            <c:numRef>
              <c:f>Sheet1!$B$6:$L$6</c:f>
              <c:numCache>
                <c:formatCode>#,##0;\(#,##0\)</c:formatCode>
                <c:ptCount val="6"/>
                <c:pt idx="0">
                  <c:v>82.006429999999995</c:v>
                </c:pt>
                <c:pt idx="1">
                  <c:v>80.198700000000002</c:v>
                </c:pt>
                <c:pt idx="2">
                  <c:v>77.084360000000004</c:v>
                </c:pt>
                <c:pt idx="3">
                  <c:v>80.478639999999999</c:v>
                </c:pt>
                <c:pt idx="4">
                  <c:v>79.368049999999997</c:v>
                </c:pt>
                <c:pt idx="5">
                  <c:v>75.635170000000002</c:v>
                </c:pt>
              </c:numCache>
            </c:numRef>
          </c:val>
          <c:extLst>
            <c:ext xmlns:c16="http://schemas.microsoft.com/office/drawing/2014/chart" uri="{C3380CC4-5D6E-409C-BE32-E72D297353CC}">
              <c16:uniqueId val="{00000003-9CBF-4498-9B9B-0CA5EFD69965}"/>
            </c:ext>
          </c:extLst>
        </c:ser>
        <c:dLbls>
          <c:showLegendKey val="0"/>
          <c:showVal val="0"/>
          <c:showCatName val="0"/>
          <c:showSerName val="0"/>
          <c:showPercent val="0"/>
          <c:showBubbleSize val="0"/>
        </c:dLbls>
        <c:gapWidth val="75"/>
        <c:axId val="1599721808"/>
        <c:axId val="1599652080"/>
      </c:barChart>
      <c:catAx>
        <c:axId val="1590839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99648080"/>
        <c:crosses val="autoZero"/>
        <c:auto val="1"/>
        <c:lblAlgn val="ctr"/>
        <c:lblOffset val="100"/>
        <c:noMultiLvlLbl val="0"/>
      </c:catAx>
      <c:valAx>
        <c:axId val="1599648080"/>
        <c:scaling>
          <c:orientation val="minMax"/>
          <c:max val="0.4"/>
          <c:min val="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90839904"/>
        <c:crosses val="autoZero"/>
        <c:crossBetween val="between"/>
        <c:majorUnit val="0.1"/>
      </c:valAx>
      <c:valAx>
        <c:axId val="1599652080"/>
        <c:scaling>
          <c:orientation val="minMax"/>
          <c:max val="70"/>
          <c:min val="0"/>
        </c:scaling>
        <c:delete val="1"/>
        <c:axPos val="r"/>
        <c:numFmt formatCode="#,##0;\(#,##0\)" sourceLinked="1"/>
        <c:majorTickMark val="out"/>
        <c:minorTickMark val="none"/>
        <c:tickLblPos val="nextTo"/>
        <c:crossAx val="1599721808"/>
        <c:crosses val="max"/>
        <c:crossBetween val="between"/>
      </c:valAx>
      <c:catAx>
        <c:axId val="1599721808"/>
        <c:scaling>
          <c:orientation val="minMax"/>
        </c:scaling>
        <c:delete val="1"/>
        <c:axPos val="t"/>
        <c:numFmt formatCode="General" sourceLinked="1"/>
        <c:majorTickMark val="out"/>
        <c:minorTickMark val="none"/>
        <c:tickLblPos val="nextTo"/>
        <c:crossAx val="1599652080"/>
        <c:crosses val="max"/>
        <c:auto val="1"/>
        <c:lblAlgn val="ctr"/>
        <c:lblOffset val="100"/>
        <c:noMultiLvlLbl val="0"/>
      </c:catAx>
      <c:spPr>
        <a:noFill/>
        <a:ln>
          <a:noFill/>
        </a:ln>
        <a:effectLst/>
      </c:spPr>
    </c:plotArea>
    <c:legend>
      <c:legendPos val="t"/>
      <c:legendEntry>
        <c:idx val="1"/>
        <c:delete val="1"/>
      </c:legendEntry>
      <c:layout>
        <c:manualLayout>
          <c:xMode val="edge"/>
          <c:yMode val="edge"/>
          <c:x val="0.55223877147940581"/>
          <c:y val="0.23020335137458334"/>
          <c:w val="0.34145742865779577"/>
          <c:h val="6.02943250702834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8801345640538E-2"/>
          <c:y val="2.1877418221093618E-2"/>
          <c:w val="0.96693647359881396"/>
          <c:h val="0.80462649049770785"/>
        </c:manualLayout>
      </c:layout>
      <c:lineChart>
        <c:grouping val="standard"/>
        <c:varyColors val="0"/>
        <c:ser>
          <c:idx val="0"/>
          <c:order val="0"/>
          <c:tx>
            <c:strRef>
              <c:f>Sheet1!$A$2</c:f>
              <c:strCache>
                <c:ptCount val="1"/>
                <c:pt idx="0">
                  <c:v>First-time Visitors</c:v>
                </c:pt>
              </c:strCache>
            </c:strRef>
          </c:tx>
          <c:spPr>
            <a:ln w="28575" cap="rnd">
              <a:solidFill>
                <a:srgbClr val="005075"/>
              </a:solidFill>
              <a:round/>
            </a:ln>
            <a:effectLst/>
          </c:spPr>
          <c:marker>
            <c:symbol val="circle"/>
            <c:size val="25"/>
            <c:spPr>
              <a:solidFill>
                <a:srgbClr val="005075"/>
              </a:solidFill>
              <a:ln w="9525">
                <a:solidFill>
                  <a:srgbClr val="005075"/>
                </a:solidFill>
              </a:ln>
              <a:effectLst/>
            </c:spPr>
          </c:marker>
          <c:dLbls>
            <c:dLbl>
              <c:idx val="3"/>
              <c:layout>
                <c:manualLayout>
                  <c:x val="-3.1721222252476609E-2"/>
                  <c:y val="5.112772874123082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164-44C8-B88B-251A47698BD5}"/>
                </c:ext>
              </c:extLst>
            </c:dLbl>
            <c:dLbl>
              <c:idx val="7"/>
              <c:layout>
                <c:manualLayout>
                  <c:x val="-3.0563513411145344E-2"/>
                  <c:y val="-2.5563864370615648E-3"/>
                </c:manualLayout>
              </c:layout>
              <c:tx>
                <c:rich>
                  <a:bodyPr/>
                  <a:lstStyle/>
                  <a:p>
                    <a:fld id="{0CE3675F-22F7-490E-81A1-DF403967A9CD}" type="VALUE">
                      <a:rPr lang="en-US">
                        <a:solidFill>
                          <a:schemeClr val="bg1"/>
                        </a:solidFill>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D18-4597-BE80-6680C63B0D55}"/>
                </c:ext>
              </c:extLst>
            </c:dLbl>
            <c:dLbl>
              <c:idx val="14"/>
              <c:layout>
                <c:manualLayout>
                  <c:x val="-3.1721222252476609E-2"/>
                  <c:y val="5.112772874123129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64-44C8-B88B-251A47698BD5}"/>
                </c:ext>
              </c:extLst>
            </c:dLbl>
            <c:dLbl>
              <c:idx val="15"/>
              <c:layout>
                <c:manualLayout>
                  <c:x val="-3.1721222252476609E-2"/>
                  <c:y val="5.112772874123082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164-44C8-B88B-251A47698BD5}"/>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Sheet1!$B$1:$S$1</c:f>
              <c:strCache>
                <c:ptCount val="18"/>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pt idx="12">
                  <c:v>Q4  20162</c:v>
                </c:pt>
                <c:pt idx="13">
                  <c:v>Q1  2017</c:v>
                </c:pt>
                <c:pt idx="14">
                  <c:v>Q2  2017</c:v>
                </c:pt>
                <c:pt idx="15">
                  <c:v>Q3  2017</c:v>
                </c:pt>
                <c:pt idx="16">
                  <c:v>Q4  2017</c:v>
                </c:pt>
                <c:pt idx="17">
                  <c:v>Q1 2018</c:v>
                </c:pt>
              </c:strCache>
            </c:strRef>
          </c:cat>
          <c:val>
            <c:numRef>
              <c:f>Sheet1!$B$2:$S$2</c:f>
              <c:numCache>
                <c:formatCode>0</c:formatCode>
                <c:ptCount val="18"/>
                <c:pt idx="0">
                  <c:v>64.889309999999995</c:v>
                </c:pt>
                <c:pt idx="1">
                  <c:v>54.66395</c:v>
                </c:pt>
                <c:pt idx="2">
                  <c:v>55.96067</c:v>
                </c:pt>
                <c:pt idx="3">
                  <c:v>55.327120000000001</c:v>
                </c:pt>
                <c:pt idx="4">
                  <c:v>55.358580000000003</c:v>
                </c:pt>
                <c:pt idx="5">
                  <c:v>57.10407</c:v>
                </c:pt>
                <c:pt idx="6">
                  <c:v>58.223869999999998</c:v>
                </c:pt>
                <c:pt idx="7">
                  <c:v>50.92877</c:v>
                </c:pt>
                <c:pt idx="8">
                  <c:v>49.993040000000001</c:v>
                </c:pt>
                <c:pt idx="9">
                  <c:v>58.841729999999998</c:v>
                </c:pt>
                <c:pt idx="10">
                  <c:v>51.053310000000003</c:v>
                </c:pt>
                <c:pt idx="11">
                  <c:v>52.530160000000002</c:v>
                </c:pt>
                <c:pt idx="12">
                  <c:v>53.071309999999997</c:v>
                </c:pt>
                <c:pt idx="13">
                  <c:v>56.164749999999998</c:v>
                </c:pt>
                <c:pt idx="14">
                  <c:v>57.471620000000001</c:v>
                </c:pt>
                <c:pt idx="15">
                  <c:v>59.405360000000002</c:v>
                </c:pt>
                <c:pt idx="16">
                  <c:v>55.28857</c:v>
                </c:pt>
                <c:pt idx="17">
                  <c:v>49.126370000000001</c:v>
                </c:pt>
              </c:numCache>
            </c:numRef>
          </c:val>
          <c:smooth val="0"/>
          <c:extLst>
            <c:ext xmlns:c16="http://schemas.microsoft.com/office/drawing/2014/chart" uri="{C3380CC4-5D6E-409C-BE32-E72D297353CC}">
              <c16:uniqueId val="{00000001-1A04-4CCE-BFB9-BAAC5D7D4098}"/>
            </c:ext>
          </c:extLst>
        </c:ser>
        <c:ser>
          <c:idx val="1"/>
          <c:order val="1"/>
          <c:tx>
            <c:strRef>
              <c:f>Sheet1!$A$3</c:f>
              <c:strCache>
                <c:ptCount val="1"/>
                <c:pt idx="0">
                  <c:v>Repeat Visitors</c:v>
                </c:pt>
              </c:strCache>
            </c:strRef>
          </c:tx>
          <c:spPr>
            <a:ln w="28575" cap="rnd">
              <a:solidFill>
                <a:srgbClr val="008AC8"/>
              </a:solidFill>
              <a:round/>
            </a:ln>
            <a:effectLst/>
          </c:spPr>
          <c:marker>
            <c:symbol val="circle"/>
            <c:size val="25"/>
            <c:spPr>
              <a:solidFill>
                <a:srgbClr val="008AC8"/>
              </a:solidFill>
              <a:ln w="9525">
                <a:solidFill>
                  <a:srgbClr val="008AC8"/>
                </a:solidFill>
              </a:ln>
              <a:effectLst/>
            </c:spPr>
          </c:marker>
          <c:dPt>
            <c:idx val="3"/>
            <c:marker>
              <c:symbol val="circle"/>
              <c:size val="25"/>
              <c:spPr>
                <a:solidFill>
                  <a:srgbClr val="008AC8"/>
                </a:solidFill>
                <a:ln w="9525">
                  <a:solidFill>
                    <a:srgbClr val="008AC8"/>
                  </a:solidFill>
                </a:ln>
                <a:effectLst/>
              </c:spPr>
            </c:marker>
            <c:bubble3D val="0"/>
            <c:extLst>
              <c:ext xmlns:c16="http://schemas.microsoft.com/office/drawing/2014/chart" uri="{C3380CC4-5D6E-409C-BE32-E72D297353CC}">
                <c16:uniqueId val="{00000000-7A6B-4C53-949B-A5B366D5257C}"/>
              </c:ext>
            </c:extLst>
          </c:dPt>
          <c:dPt>
            <c:idx val="4"/>
            <c:marker>
              <c:symbol val="circle"/>
              <c:size val="25"/>
              <c:spPr>
                <a:solidFill>
                  <a:srgbClr val="008AC8"/>
                </a:solidFill>
                <a:ln w="9525">
                  <a:solidFill>
                    <a:srgbClr val="008AC8"/>
                  </a:solidFill>
                </a:ln>
                <a:effectLst/>
              </c:spPr>
            </c:marker>
            <c:bubble3D val="0"/>
            <c:extLst>
              <c:ext xmlns:c16="http://schemas.microsoft.com/office/drawing/2014/chart" uri="{C3380CC4-5D6E-409C-BE32-E72D297353CC}">
                <c16:uniqueId val="{00000001-7A6B-4C53-949B-A5B366D5257C}"/>
              </c:ext>
            </c:extLst>
          </c:dPt>
          <c:dLbls>
            <c:dLbl>
              <c:idx val="3"/>
              <c:layout>
                <c:manualLayout>
                  <c:x val="-3.1721222252476609E-2"/>
                  <c:y val="-1.78947050594309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6B-4C53-949B-A5B366D5257C}"/>
                </c:ext>
              </c:extLst>
            </c:dLbl>
            <c:dLbl>
              <c:idx val="14"/>
              <c:layout>
                <c:manualLayout>
                  <c:x val="-3.1721222252476609E-2"/>
                  <c:y val="-5.112772874123129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64-44C8-B88B-251A47698BD5}"/>
                </c:ext>
              </c:extLst>
            </c:dLbl>
            <c:dLbl>
              <c:idx val="15"/>
              <c:layout>
                <c:manualLayout>
                  <c:x val="-3.2878931093807871E-2"/>
                  <c:y val="-1.27819321853078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64-44C8-B88B-251A47698BD5}"/>
                </c:ext>
              </c:extLst>
            </c:dLbl>
            <c:dLbl>
              <c:idx val="16"/>
              <c:layout>
                <c:manualLayout>
                  <c:x val="-3.1721222252476609E-2"/>
                  <c:y val="-5.1127728741231764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64-44C8-B88B-251A47698BD5}"/>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Sheet1!$B$1:$S$1</c:f>
              <c:strCache>
                <c:ptCount val="18"/>
                <c:pt idx="0">
                  <c:v>Q1  2014</c:v>
                </c:pt>
                <c:pt idx="1">
                  <c:v>Q2  2014</c:v>
                </c:pt>
                <c:pt idx="2">
                  <c:v>Q3  2014</c:v>
                </c:pt>
                <c:pt idx="3">
                  <c:v>Q4  2014</c:v>
                </c:pt>
                <c:pt idx="4">
                  <c:v>Q1  2015</c:v>
                </c:pt>
                <c:pt idx="5">
                  <c:v>Q2  2015</c:v>
                </c:pt>
                <c:pt idx="6">
                  <c:v>Q3  2015</c:v>
                </c:pt>
                <c:pt idx="7">
                  <c:v>Q4  2015</c:v>
                </c:pt>
                <c:pt idx="8">
                  <c:v>Q1  2016</c:v>
                </c:pt>
                <c:pt idx="9">
                  <c:v>Q2  2016</c:v>
                </c:pt>
                <c:pt idx="10">
                  <c:v>Q3  2016</c:v>
                </c:pt>
                <c:pt idx="11">
                  <c:v>Q4  2016</c:v>
                </c:pt>
                <c:pt idx="12">
                  <c:v>Q4  20162</c:v>
                </c:pt>
                <c:pt idx="13">
                  <c:v>Q1  2017</c:v>
                </c:pt>
                <c:pt idx="14">
                  <c:v>Q2  2017</c:v>
                </c:pt>
                <c:pt idx="15">
                  <c:v>Q3  2017</c:v>
                </c:pt>
                <c:pt idx="16">
                  <c:v>Q4  2017</c:v>
                </c:pt>
                <c:pt idx="17">
                  <c:v>Q1 2018</c:v>
                </c:pt>
              </c:strCache>
            </c:strRef>
          </c:cat>
          <c:val>
            <c:numRef>
              <c:f>Sheet1!$B$3:$S$3</c:f>
              <c:numCache>
                <c:formatCode>0</c:formatCode>
                <c:ptCount val="18"/>
                <c:pt idx="0">
                  <c:v>67.647369999999995</c:v>
                </c:pt>
                <c:pt idx="1">
                  <c:v>59.75461</c:v>
                </c:pt>
                <c:pt idx="2">
                  <c:v>58.21698</c:v>
                </c:pt>
                <c:pt idx="3">
                  <c:v>55.951390000000004</c:v>
                </c:pt>
                <c:pt idx="4">
                  <c:v>56.875709999999998</c:v>
                </c:pt>
                <c:pt idx="5">
                  <c:v>52.776940000000003</c:v>
                </c:pt>
                <c:pt idx="6">
                  <c:v>64.697270000000003</c:v>
                </c:pt>
                <c:pt idx="7">
                  <c:v>58.949210000000001</c:v>
                </c:pt>
                <c:pt idx="8">
                  <c:v>51.351199999999999</c:v>
                </c:pt>
                <c:pt idx="9">
                  <c:v>54.432160000000003</c:v>
                </c:pt>
                <c:pt idx="10">
                  <c:v>54.095770000000002</c:v>
                </c:pt>
                <c:pt idx="11">
                  <c:v>55.299129999999998</c:v>
                </c:pt>
                <c:pt idx="12">
                  <c:v>50.229559999999999</c:v>
                </c:pt>
                <c:pt idx="13">
                  <c:v>56.203940000000003</c:v>
                </c:pt>
                <c:pt idx="14">
                  <c:v>58.333820000000003</c:v>
                </c:pt>
                <c:pt idx="15">
                  <c:v>60.076099999999997</c:v>
                </c:pt>
                <c:pt idx="16">
                  <c:v>56.587400000000002</c:v>
                </c:pt>
                <c:pt idx="17">
                  <c:v>54.596269999999997</c:v>
                </c:pt>
              </c:numCache>
            </c:numRef>
          </c:val>
          <c:smooth val="0"/>
          <c:extLst>
            <c:ext xmlns:c16="http://schemas.microsoft.com/office/drawing/2014/chart" uri="{C3380CC4-5D6E-409C-BE32-E72D297353CC}">
              <c16:uniqueId val="{00000003-1A04-4CCE-BFB9-BAAC5D7D4098}"/>
            </c:ext>
          </c:extLst>
        </c:ser>
        <c:dLbls>
          <c:dLblPos val="t"/>
          <c:showLegendKey val="0"/>
          <c:showVal val="1"/>
          <c:showCatName val="0"/>
          <c:showSerName val="0"/>
          <c:showPercent val="0"/>
          <c:showBubbleSize val="0"/>
        </c:dLbls>
        <c:marker val="1"/>
        <c:smooth val="0"/>
        <c:axId val="1629501024"/>
        <c:axId val="1592551984"/>
        <c:extLst/>
      </c:lineChart>
      <c:catAx>
        <c:axId val="1629501024"/>
        <c:scaling>
          <c:orientation val="minMax"/>
        </c:scaling>
        <c:delete val="0"/>
        <c:axPos val="b"/>
        <c:numFmt formatCode="General" sourceLinked="1"/>
        <c:majorTickMark val="out"/>
        <c:minorTickMark val="none"/>
        <c:tickLblPos val="nextTo"/>
        <c:spPr>
          <a:noFill/>
          <a:ln w="9525" cap="flat" cmpd="sng" algn="ctr">
            <a:noFill/>
            <a:round/>
          </a:ln>
          <a:effectLst/>
        </c:spPr>
        <c:txPr>
          <a:bodyPr rot="0" spcFirstLastPara="1" vertOverflow="ellipsis" wrap="square" anchor="ctr" anchorCtr="1"/>
          <a:lstStyle/>
          <a:p>
            <a:pPr>
              <a:defRPr sz="1400" b="0" i="0" u="none" strike="noStrike" kern="1200" baseline="0">
                <a:solidFill>
                  <a:schemeClr val="tx2"/>
                </a:solidFill>
                <a:latin typeface="+mn-lt"/>
                <a:ea typeface="+mn-ea"/>
                <a:cs typeface="+mn-cs"/>
              </a:defRPr>
            </a:pPr>
            <a:endParaRPr lang="en-US"/>
          </a:p>
        </c:txPr>
        <c:crossAx val="1592551984"/>
        <c:crosses val="autoZero"/>
        <c:auto val="1"/>
        <c:lblAlgn val="ctr"/>
        <c:lblOffset val="100"/>
        <c:noMultiLvlLbl val="0"/>
      </c:catAx>
      <c:valAx>
        <c:axId val="1592551984"/>
        <c:scaling>
          <c:orientation val="minMax"/>
          <c:max val="70"/>
          <c:min val="40"/>
        </c:scaling>
        <c:delete val="1"/>
        <c:axPos val="l"/>
        <c:numFmt formatCode="0" sourceLinked="1"/>
        <c:majorTickMark val="out"/>
        <c:minorTickMark val="none"/>
        <c:tickLblPos val="nextTo"/>
        <c:crossAx val="1629501024"/>
        <c:crosses val="autoZero"/>
        <c:crossBetween val="between"/>
        <c:majorUnit val="20"/>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190187503996555E-2"/>
          <c:y val="0.13662842882375759"/>
          <c:w val="0.97131245351414197"/>
          <c:h val="0.74781154217127765"/>
        </c:manualLayout>
      </c:layout>
      <c:barChart>
        <c:barDir val="col"/>
        <c:grouping val="clustered"/>
        <c:varyColors val="0"/>
        <c:ser>
          <c:idx val="0"/>
          <c:order val="0"/>
          <c:tx>
            <c:strRef>
              <c:f>Sheet1!$A$2</c:f>
              <c:strCache>
                <c:ptCount val="1"/>
                <c:pt idx="0">
                  <c:v>All Visitors - N: 4,061</c:v>
                </c:pt>
              </c:strCache>
            </c:strRef>
          </c:tx>
          <c:spPr>
            <a:solidFill>
              <a:schemeClr val="accent5">
                <a:lumMod val="50000"/>
              </a:schemeClr>
            </a:solidFill>
            <a:ln>
              <a:noFill/>
            </a:ln>
            <a:effectLst/>
          </c:spPr>
          <c:invertIfNegative val="0"/>
          <c:dPt>
            <c:idx val="1"/>
            <c:invertIfNegative val="0"/>
            <c:bubble3D val="0"/>
            <c:spPr>
              <a:solidFill>
                <a:srgbClr val="008AC8"/>
              </a:solidFill>
              <a:ln>
                <a:noFill/>
              </a:ln>
              <a:effectLst/>
            </c:spPr>
            <c:extLst>
              <c:ext xmlns:c16="http://schemas.microsoft.com/office/drawing/2014/chart" uri="{C3380CC4-5D6E-409C-BE32-E72D297353CC}">
                <c16:uniqueId val="{00000001-ADFA-43AF-BCAA-6DE3CE5FF4FA}"/>
              </c:ext>
            </c:extLst>
          </c:dPt>
          <c:dPt>
            <c:idx val="2"/>
            <c:invertIfNegative val="0"/>
            <c:bubble3D val="0"/>
            <c:spPr>
              <a:solidFill>
                <a:srgbClr val="008AC8"/>
              </a:solidFill>
              <a:ln>
                <a:noFill/>
              </a:ln>
              <a:effectLst/>
            </c:spPr>
            <c:extLst>
              <c:ext xmlns:c16="http://schemas.microsoft.com/office/drawing/2014/chart" uri="{C3380CC4-5D6E-409C-BE32-E72D297353CC}">
                <c16:uniqueId val="{00000003-ADFA-43AF-BCAA-6DE3CE5FF4FA}"/>
              </c:ext>
            </c:extLst>
          </c:dPt>
          <c:dPt>
            <c:idx val="3"/>
            <c:invertIfNegative val="0"/>
            <c:bubble3D val="0"/>
            <c:spPr>
              <a:solidFill>
                <a:srgbClr val="008AC8"/>
              </a:solidFill>
              <a:ln>
                <a:noFill/>
              </a:ln>
              <a:effectLst/>
            </c:spPr>
            <c:extLst>
              <c:ext xmlns:c16="http://schemas.microsoft.com/office/drawing/2014/chart" uri="{C3380CC4-5D6E-409C-BE32-E72D297353CC}">
                <c16:uniqueId val="{00000005-ADFA-43AF-BCAA-6DE3CE5FF4FA}"/>
              </c:ext>
            </c:extLst>
          </c:dPt>
          <c:dPt>
            <c:idx val="4"/>
            <c:invertIfNegative val="0"/>
            <c:bubble3D val="0"/>
            <c:spPr>
              <a:solidFill>
                <a:srgbClr val="008AC8"/>
              </a:solidFill>
              <a:ln>
                <a:noFill/>
              </a:ln>
              <a:effectLst/>
            </c:spPr>
            <c:extLst>
              <c:ext xmlns:c16="http://schemas.microsoft.com/office/drawing/2014/chart" uri="{C3380CC4-5D6E-409C-BE32-E72D297353CC}">
                <c16:uniqueId val="{00000007-ADFA-43AF-BCAA-6DE3CE5FF4FA}"/>
              </c:ext>
            </c:extLst>
          </c:dPt>
          <c:dPt>
            <c:idx val="5"/>
            <c:invertIfNegative val="0"/>
            <c:bubble3D val="0"/>
            <c:spPr>
              <a:solidFill>
                <a:srgbClr val="008AC8"/>
              </a:solidFill>
              <a:ln>
                <a:noFill/>
              </a:ln>
              <a:effectLst/>
            </c:spPr>
            <c:extLst>
              <c:ext xmlns:c16="http://schemas.microsoft.com/office/drawing/2014/chart" uri="{C3380CC4-5D6E-409C-BE32-E72D297353CC}">
                <c16:uniqueId val="{00000009-ADFA-43AF-BCAA-6DE3CE5FF4FA}"/>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Sheet1!$B$1:$L$1</c:f>
              <c:strCache>
                <c:ptCount val="6"/>
                <c:pt idx="0">
                  <c:v>Veteran</c:v>
                </c:pt>
                <c:pt idx="1">
                  <c:v>Spouse / relative of veteran</c:v>
                </c:pt>
                <c:pt idx="2">
                  <c:v>Other</c:v>
                </c:pt>
                <c:pt idx="3">
                  <c:v>Dependent or beneficiary of a veteran</c:v>
                </c:pt>
                <c:pt idx="4">
                  <c:v>General public</c:v>
                </c:pt>
                <c:pt idx="5">
                  <c:v>Caregiver</c:v>
                </c:pt>
              </c:strCache>
            </c:strRef>
          </c:cat>
          <c:val>
            <c:numRef>
              <c:f>Sheet1!$B$2:$L$2</c:f>
              <c:numCache>
                <c:formatCode>0%;\(0%\)</c:formatCode>
                <c:ptCount val="6"/>
                <c:pt idx="0">
                  <c:v>0.74858400000000003</c:v>
                </c:pt>
                <c:pt idx="1">
                  <c:v>0.111303</c:v>
                </c:pt>
                <c:pt idx="2">
                  <c:v>8.1506999999999996E-2</c:v>
                </c:pt>
                <c:pt idx="3">
                  <c:v>5.5898000000000003E-2</c:v>
                </c:pt>
                <c:pt idx="4">
                  <c:v>3.7428999999999997E-2</c:v>
                </c:pt>
                <c:pt idx="5">
                  <c:v>3.2751000000000002E-2</c:v>
                </c:pt>
              </c:numCache>
            </c:numRef>
          </c:val>
          <c:extLst>
            <c:ext xmlns:c16="http://schemas.microsoft.com/office/drawing/2014/chart" uri="{C3380CC4-5D6E-409C-BE32-E72D297353CC}">
              <c16:uniqueId val="{0000000A-ADFA-43AF-BCAA-6DE3CE5FF4FA}"/>
            </c:ext>
          </c:extLst>
        </c:ser>
        <c:dLbls>
          <c:showLegendKey val="0"/>
          <c:showVal val="0"/>
          <c:showCatName val="0"/>
          <c:showSerName val="0"/>
          <c:showPercent val="0"/>
          <c:showBubbleSize val="0"/>
        </c:dLbls>
        <c:gapWidth val="75"/>
        <c:axId val="1590839904"/>
        <c:axId val="1599648080"/>
        <c:extLst>
          <c:ext xmlns:c15="http://schemas.microsoft.com/office/drawing/2012/chart" uri="{02D57815-91ED-43cb-92C2-25804820EDAC}">
            <c15:filteredBarSeries>
              <c15:ser>
                <c:idx val="3"/>
                <c:order val="1"/>
                <c:tx>
                  <c:strRef>
                    <c:extLst>
                      <c:ext uri="{02D57815-91ED-43cb-92C2-25804820EDAC}">
                        <c15:formulaRef>
                          <c15:sqref>Sheet1!$A$5</c15:sqref>
                        </c15:formulaRef>
                      </c:ext>
                    </c:extLst>
                    <c:strCache>
                      <c:ptCount val="1"/>
                    </c:strCache>
                  </c:strRef>
                </c:tx>
                <c:spPr>
                  <a:solidFill>
                    <a:schemeClr val="accent4"/>
                  </a:solidFill>
                  <a:ln>
                    <a:noFill/>
                  </a:ln>
                  <a:effectLst/>
                </c:spPr>
                <c:invertIfNegative val="0"/>
                <c:cat>
                  <c:strRef>
                    <c:extLst>
                      <c:ext uri="{02D57815-91ED-43cb-92C2-25804820EDAC}">
                        <c15:formulaRef>
                          <c15:sqref>Sheet1!$B$1:$L$1</c15:sqref>
                        </c15:formulaRef>
                      </c:ext>
                    </c:extLst>
                    <c:strCache>
                      <c:ptCount val="9"/>
                      <c:pt idx="0">
                        <c:v>Veteran</c:v>
                      </c:pt>
                      <c:pt idx="1">
                        <c:v>Spouse / relative of veteran</c:v>
                      </c:pt>
                      <c:pt idx="2">
                        <c:v>Other</c:v>
                      </c:pt>
                      <c:pt idx="3">
                        <c:v>Dependent or beneficiary of a veteran</c:v>
                      </c:pt>
                      <c:pt idx="4">
                        <c:v>General public</c:v>
                      </c:pt>
                      <c:pt idx="5">
                        <c:v>Caregiver</c:v>
                      </c:pt>
                      <c:pt idx="6">
                        <c:v>Complete a HealtheLiving Assessment</c:v>
                      </c:pt>
                      <c:pt idx="7">
                        <c:v>Column1</c:v>
                      </c:pt>
                      <c:pt idx="8">
                        <c:v>Column2</c:v>
                      </c:pt>
                    </c:strCache>
                  </c:strRef>
                </c:cat>
                <c:val>
                  <c:numRef>
                    <c:extLst>
                      <c:ext uri="{02D57815-91ED-43cb-92C2-25804820EDAC}">
                        <c15:formulaRef>
                          <c15:sqref>Sheet1!$B$5:$I$5</c15:sqref>
                        </c15:formulaRef>
                      </c:ext>
                    </c:extLst>
                    <c:numCache>
                      <c:formatCode>General</c:formatCode>
                      <c:ptCount val="6"/>
                    </c:numCache>
                  </c:numRef>
                </c:val>
                <c:extLst>
                  <c:ext xmlns:c16="http://schemas.microsoft.com/office/drawing/2014/chart" uri="{C3380CC4-5D6E-409C-BE32-E72D297353CC}">
                    <c16:uniqueId val="{0000000C-ADFA-43AF-BCAA-6DE3CE5FF4FA}"/>
                  </c:ext>
                </c:extLst>
              </c15:ser>
            </c15:filteredBarSeries>
          </c:ext>
        </c:extLst>
      </c:barChart>
      <c:barChart>
        <c:barDir val="col"/>
        <c:grouping val="clustered"/>
        <c:varyColors val="0"/>
        <c:ser>
          <c:idx val="4"/>
          <c:order val="2"/>
          <c:tx>
            <c:strRef>
              <c:f>Sheet1!$A$6</c:f>
              <c:strCache>
                <c:ptCount val="1"/>
                <c:pt idx="0">
                  <c:v>Desktop</c:v>
                </c:pt>
              </c:strCache>
            </c:strRef>
          </c:tx>
          <c:spPr>
            <a:noFill/>
            <a:ln>
              <a:noFill/>
            </a:ln>
            <a:effectLst/>
          </c:spPr>
          <c:invertIfNegative val="0"/>
          <c:cat>
            <c:strRef>
              <c:f>Sheet1!$B$1:$I$1</c:f>
              <c:strCache>
                <c:ptCount val="6"/>
                <c:pt idx="0">
                  <c:v>Veteran</c:v>
                </c:pt>
                <c:pt idx="1">
                  <c:v>Spouse / relative of veteran</c:v>
                </c:pt>
                <c:pt idx="2">
                  <c:v>Other</c:v>
                </c:pt>
                <c:pt idx="3">
                  <c:v>Dependent or beneficiary of a veteran</c:v>
                </c:pt>
                <c:pt idx="4">
                  <c:v>General public</c:v>
                </c:pt>
                <c:pt idx="5">
                  <c:v>Caregiver</c:v>
                </c:pt>
              </c:strCache>
            </c:strRef>
          </c:cat>
          <c:val>
            <c:numRef>
              <c:f>Sheet1!$B$6:$L$6</c:f>
              <c:numCache>
                <c:formatCode>#,##0;\(#,##0\)</c:formatCode>
                <c:ptCount val="6"/>
                <c:pt idx="0">
                  <c:v>82.006429999999995</c:v>
                </c:pt>
                <c:pt idx="1">
                  <c:v>80.198700000000002</c:v>
                </c:pt>
                <c:pt idx="2">
                  <c:v>77.084360000000004</c:v>
                </c:pt>
                <c:pt idx="3">
                  <c:v>80.478639999999999</c:v>
                </c:pt>
                <c:pt idx="4">
                  <c:v>79.368049999999997</c:v>
                </c:pt>
                <c:pt idx="5">
                  <c:v>75.635170000000002</c:v>
                </c:pt>
              </c:numCache>
            </c:numRef>
          </c:val>
          <c:extLst>
            <c:ext xmlns:c16="http://schemas.microsoft.com/office/drawing/2014/chart" uri="{C3380CC4-5D6E-409C-BE32-E72D297353CC}">
              <c16:uniqueId val="{0000000B-ADFA-43AF-BCAA-6DE3CE5FF4FA}"/>
            </c:ext>
          </c:extLst>
        </c:ser>
        <c:dLbls>
          <c:showLegendKey val="0"/>
          <c:showVal val="0"/>
          <c:showCatName val="0"/>
          <c:showSerName val="0"/>
          <c:showPercent val="0"/>
          <c:showBubbleSize val="0"/>
        </c:dLbls>
        <c:gapWidth val="75"/>
        <c:axId val="1599721808"/>
        <c:axId val="1599652080"/>
      </c:barChart>
      <c:catAx>
        <c:axId val="1590839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99648080"/>
        <c:crosses val="autoZero"/>
        <c:auto val="1"/>
        <c:lblAlgn val="ctr"/>
        <c:lblOffset val="100"/>
        <c:noMultiLvlLbl val="0"/>
      </c:catAx>
      <c:valAx>
        <c:axId val="1599648080"/>
        <c:scaling>
          <c:orientation val="minMax"/>
          <c:max val="0.8"/>
          <c:min val="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90839904"/>
        <c:crosses val="autoZero"/>
        <c:crossBetween val="between"/>
        <c:majorUnit val="0.1"/>
      </c:valAx>
      <c:valAx>
        <c:axId val="1599652080"/>
        <c:scaling>
          <c:orientation val="minMax"/>
          <c:max val="70"/>
          <c:min val="0"/>
        </c:scaling>
        <c:delete val="1"/>
        <c:axPos val="r"/>
        <c:numFmt formatCode="#,##0;\(#,##0\)" sourceLinked="1"/>
        <c:majorTickMark val="out"/>
        <c:minorTickMark val="none"/>
        <c:tickLblPos val="nextTo"/>
        <c:crossAx val="1599721808"/>
        <c:crosses val="max"/>
        <c:crossBetween val="between"/>
      </c:valAx>
      <c:catAx>
        <c:axId val="1599721808"/>
        <c:scaling>
          <c:orientation val="minMax"/>
        </c:scaling>
        <c:delete val="1"/>
        <c:axPos val="t"/>
        <c:numFmt formatCode="General" sourceLinked="1"/>
        <c:majorTickMark val="out"/>
        <c:minorTickMark val="none"/>
        <c:tickLblPos val="nextTo"/>
        <c:crossAx val="1599652080"/>
        <c:crosses val="max"/>
        <c:auto val="1"/>
        <c:lblAlgn val="ctr"/>
        <c:lblOffset val="100"/>
        <c:noMultiLvlLbl val="0"/>
      </c:catAx>
      <c:spPr>
        <a:noFill/>
        <a:ln>
          <a:noFill/>
        </a:ln>
        <a:effectLst/>
      </c:spPr>
    </c:plotArea>
    <c:legend>
      <c:legendPos val="t"/>
      <c:legendEntry>
        <c:idx val="1"/>
        <c:delete val="1"/>
      </c:legendEntry>
      <c:layout>
        <c:manualLayout>
          <c:xMode val="edge"/>
          <c:yMode val="edge"/>
          <c:x val="0.55223877147940581"/>
          <c:y val="0.23020335137458334"/>
          <c:w val="0.34145742865779577"/>
          <c:h val="6.02943250702834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190187503996555E-2"/>
          <c:y val="0.13662842882375759"/>
          <c:w val="0.97131245351414197"/>
          <c:h val="0.74781154217127765"/>
        </c:manualLayout>
      </c:layout>
      <c:barChart>
        <c:barDir val="col"/>
        <c:grouping val="clustered"/>
        <c:varyColors val="0"/>
        <c:ser>
          <c:idx val="0"/>
          <c:order val="0"/>
          <c:tx>
            <c:strRef>
              <c:f>Sheet1!$A$2</c:f>
              <c:strCache>
                <c:ptCount val="1"/>
                <c:pt idx="0">
                  <c:v>All Visitors - N: 4,061</c:v>
                </c:pt>
              </c:strCache>
            </c:strRef>
          </c:tx>
          <c:spPr>
            <a:solidFill>
              <a:schemeClr val="accent5">
                <a:lumMod val="50000"/>
              </a:schemeClr>
            </a:solidFill>
            <a:ln>
              <a:noFill/>
            </a:ln>
            <a:effectLst/>
          </c:spPr>
          <c:invertIfNegative val="0"/>
          <c:dPt>
            <c:idx val="0"/>
            <c:invertIfNegative val="0"/>
            <c:bubble3D val="0"/>
            <c:spPr>
              <a:solidFill>
                <a:srgbClr val="008AC8"/>
              </a:solidFill>
              <a:ln>
                <a:noFill/>
              </a:ln>
              <a:effectLst/>
            </c:spPr>
            <c:extLst>
              <c:ext xmlns:c16="http://schemas.microsoft.com/office/drawing/2014/chart" uri="{C3380CC4-5D6E-409C-BE32-E72D297353CC}">
                <c16:uniqueId val="{00000000-3A50-4CC8-9EDB-E5C46A7C75FD}"/>
              </c:ext>
            </c:extLst>
          </c:dPt>
          <c:dPt>
            <c:idx val="1"/>
            <c:invertIfNegative val="0"/>
            <c:bubble3D val="0"/>
            <c:spPr>
              <a:solidFill>
                <a:srgbClr val="008AC8"/>
              </a:solidFill>
              <a:ln>
                <a:noFill/>
              </a:ln>
              <a:effectLst/>
            </c:spPr>
            <c:extLst>
              <c:ext xmlns:c16="http://schemas.microsoft.com/office/drawing/2014/chart" uri="{C3380CC4-5D6E-409C-BE32-E72D297353CC}">
                <c16:uniqueId val="{00000001-ADFA-43AF-BCAA-6DE3CE5FF4FA}"/>
              </c:ext>
            </c:extLst>
          </c:dPt>
          <c:dPt>
            <c:idx val="2"/>
            <c:invertIfNegative val="0"/>
            <c:bubble3D val="0"/>
            <c:spPr>
              <a:solidFill>
                <a:srgbClr val="008AC8"/>
              </a:solidFill>
              <a:ln>
                <a:noFill/>
              </a:ln>
              <a:effectLst/>
            </c:spPr>
            <c:extLst>
              <c:ext xmlns:c16="http://schemas.microsoft.com/office/drawing/2014/chart" uri="{C3380CC4-5D6E-409C-BE32-E72D297353CC}">
                <c16:uniqueId val="{00000003-ADFA-43AF-BCAA-6DE3CE5FF4FA}"/>
              </c:ext>
            </c:extLst>
          </c:dPt>
          <c:dPt>
            <c:idx val="3"/>
            <c:invertIfNegative val="0"/>
            <c:bubble3D val="0"/>
            <c:spPr>
              <a:solidFill>
                <a:srgbClr val="005075"/>
              </a:solidFill>
              <a:ln>
                <a:noFill/>
              </a:ln>
              <a:effectLst/>
            </c:spPr>
            <c:extLst>
              <c:ext xmlns:c16="http://schemas.microsoft.com/office/drawing/2014/chart" uri="{C3380CC4-5D6E-409C-BE32-E72D297353CC}">
                <c16:uniqueId val="{00000005-ADFA-43AF-BCAA-6DE3CE5FF4FA}"/>
              </c:ext>
            </c:extLst>
          </c:dPt>
          <c:dPt>
            <c:idx val="4"/>
            <c:invertIfNegative val="0"/>
            <c:bubble3D val="0"/>
            <c:spPr>
              <a:solidFill>
                <a:srgbClr val="005075"/>
              </a:solidFill>
              <a:ln>
                <a:noFill/>
              </a:ln>
              <a:effectLst/>
            </c:spPr>
            <c:extLst>
              <c:ext xmlns:c16="http://schemas.microsoft.com/office/drawing/2014/chart" uri="{C3380CC4-5D6E-409C-BE32-E72D297353CC}">
                <c16:uniqueId val="{00000007-ADFA-43AF-BCAA-6DE3CE5FF4FA}"/>
              </c:ext>
            </c:extLst>
          </c:dPt>
          <c:dPt>
            <c:idx val="5"/>
            <c:invertIfNegative val="0"/>
            <c:bubble3D val="0"/>
            <c:spPr>
              <a:solidFill>
                <a:srgbClr val="008AC8"/>
              </a:solidFill>
              <a:ln>
                <a:noFill/>
              </a:ln>
              <a:effectLst/>
            </c:spPr>
            <c:extLst>
              <c:ext xmlns:c16="http://schemas.microsoft.com/office/drawing/2014/chart" uri="{C3380CC4-5D6E-409C-BE32-E72D297353CC}">
                <c16:uniqueId val="{00000009-ADFA-43AF-BCAA-6DE3CE5FF4FA}"/>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Sheet1!$B$1:$L$1</c:f>
              <c:strCache>
                <c:ptCount val="6"/>
                <c:pt idx="0">
                  <c:v>Vietnam Era</c:v>
                </c:pt>
                <c:pt idx="1">
                  <c:v>No conflict / war service</c:v>
                </c:pt>
                <c:pt idx="2">
                  <c:v>Persian Gulf War</c:v>
                </c:pt>
                <c:pt idx="3">
                  <c:v>Operation Enduring Freedom</c:v>
                </c:pt>
                <c:pt idx="4">
                  <c:v>Operation Iraqi Freedom</c:v>
                </c:pt>
                <c:pt idx="5">
                  <c:v>Korean Conflict</c:v>
                </c:pt>
              </c:strCache>
            </c:strRef>
          </c:cat>
          <c:val>
            <c:numRef>
              <c:f>Sheet1!$B$2:$L$2</c:f>
              <c:numCache>
                <c:formatCode>0%;\(0%\)</c:formatCode>
                <c:ptCount val="6"/>
                <c:pt idx="0">
                  <c:v>0.452961</c:v>
                </c:pt>
                <c:pt idx="1">
                  <c:v>0.196382</c:v>
                </c:pt>
                <c:pt idx="2">
                  <c:v>0.191776</c:v>
                </c:pt>
                <c:pt idx="3">
                  <c:v>0.19144700000000001</c:v>
                </c:pt>
                <c:pt idx="4">
                  <c:v>0.18223700000000001</c:v>
                </c:pt>
                <c:pt idx="5">
                  <c:v>3.4539E-2</c:v>
                </c:pt>
              </c:numCache>
            </c:numRef>
          </c:val>
          <c:extLst>
            <c:ext xmlns:c16="http://schemas.microsoft.com/office/drawing/2014/chart" uri="{C3380CC4-5D6E-409C-BE32-E72D297353CC}">
              <c16:uniqueId val="{0000000A-ADFA-43AF-BCAA-6DE3CE5FF4FA}"/>
            </c:ext>
          </c:extLst>
        </c:ser>
        <c:dLbls>
          <c:showLegendKey val="0"/>
          <c:showVal val="0"/>
          <c:showCatName val="0"/>
          <c:showSerName val="0"/>
          <c:showPercent val="0"/>
          <c:showBubbleSize val="0"/>
        </c:dLbls>
        <c:gapWidth val="75"/>
        <c:axId val="1590839904"/>
        <c:axId val="1599648080"/>
        <c:extLst>
          <c:ext xmlns:c15="http://schemas.microsoft.com/office/drawing/2012/chart" uri="{02D57815-91ED-43cb-92C2-25804820EDAC}">
            <c15:filteredBarSeries>
              <c15:ser>
                <c:idx val="3"/>
                <c:order val="1"/>
                <c:tx>
                  <c:strRef>
                    <c:extLst>
                      <c:ext uri="{02D57815-91ED-43cb-92C2-25804820EDAC}">
                        <c15:formulaRef>
                          <c15:sqref>Sheet1!$A$5</c15:sqref>
                        </c15:formulaRef>
                      </c:ext>
                    </c:extLst>
                    <c:strCache>
                      <c:ptCount val="1"/>
                    </c:strCache>
                  </c:strRef>
                </c:tx>
                <c:spPr>
                  <a:solidFill>
                    <a:schemeClr val="accent4"/>
                  </a:solidFill>
                  <a:ln>
                    <a:noFill/>
                  </a:ln>
                  <a:effectLst/>
                </c:spPr>
                <c:invertIfNegative val="0"/>
                <c:cat>
                  <c:strRef>
                    <c:extLst>
                      <c:ext uri="{02D57815-91ED-43cb-92C2-25804820EDAC}">
                        <c15:formulaRef>
                          <c15:sqref>Sheet1!$B$1:$L$1</c15:sqref>
                        </c15:formulaRef>
                      </c:ext>
                    </c:extLst>
                    <c:strCache>
                      <c:ptCount val="9"/>
                      <c:pt idx="0">
                        <c:v>Vietnam Era</c:v>
                      </c:pt>
                      <c:pt idx="1">
                        <c:v>No conflict / war service</c:v>
                      </c:pt>
                      <c:pt idx="2">
                        <c:v>Persian Gulf War</c:v>
                      </c:pt>
                      <c:pt idx="3">
                        <c:v>Operation Enduring Freedom</c:v>
                      </c:pt>
                      <c:pt idx="4">
                        <c:v>Operation Iraqi Freedom</c:v>
                      </c:pt>
                      <c:pt idx="5">
                        <c:v>Korean Conflict</c:v>
                      </c:pt>
                      <c:pt idx="6">
                        <c:v>Complete a HealtheLiving Assessment</c:v>
                      </c:pt>
                      <c:pt idx="7">
                        <c:v>Column1</c:v>
                      </c:pt>
                      <c:pt idx="8">
                        <c:v>Column2</c:v>
                      </c:pt>
                    </c:strCache>
                  </c:strRef>
                </c:cat>
                <c:val>
                  <c:numRef>
                    <c:extLst>
                      <c:ext uri="{02D57815-91ED-43cb-92C2-25804820EDAC}">
                        <c15:formulaRef>
                          <c15:sqref>Sheet1!$B$5:$I$5</c15:sqref>
                        </c15:formulaRef>
                      </c:ext>
                    </c:extLst>
                    <c:numCache>
                      <c:formatCode>General</c:formatCode>
                      <c:ptCount val="6"/>
                    </c:numCache>
                  </c:numRef>
                </c:val>
                <c:extLst>
                  <c:ext xmlns:c16="http://schemas.microsoft.com/office/drawing/2014/chart" uri="{C3380CC4-5D6E-409C-BE32-E72D297353CC}">
                    <c16:uniqueId val="{0000000C-ADFA-43AF-BCAA-6DE3CE5FF4FA}"/>
                  </c:ext>
                </c:extLst>
              </c15:ser>
            </c15:filteredBarSeries>
          </c:ext>
        </c:extLst>
      </c:barChart>
      <c:barChart>
        <c:barDir val="col"/>
        <c:grouping val="clustered"/>
        <c:varyColors val="0"/>
        <c:ser>
          <c:idx val="4"/>
          <c:order val="2"/>
          <c:tx>
            <c:strRef>
              <c:f>Sheet1!$A$6</c:f>
              <c:strCache>
                <c:ptCount val="1"/>
                <c:pt idx="0">
                  <c:v>Desktop</c:v>
                </c:pt>
              </c:strCache>
            </c:strRef>
          </c:tx>
          <c:spPr>
            <a:noFill/>
            <a:ln>
              <a:noFill/>
            </a:ln>
            <a:effectLst/>
          </c:spPr>
          <c:invertIfNegative val="0"/>
          <c:cat>
            <c:strRef>
              <c:f>Sheet1!$B$1:$I$1</c:f>
              <c:strCache>
                <c:ptCount val="6"/>
                <c:pt idx="0">
                  <c:v>Vietnam Era</c:v>
                </c:pt>
                <c:pt idx="1">
                  <c:v>No conflict / war service</c:v>
                </c:pt>
                <c:pt idx="2">
                  <c:v>Persian Gulf War</c:v>
                </c:pt>
                <c:pt idx="3">
                  <c:v>Operation Enduring Freedom</c:v>
                </c:pt>
                <c:pt idx="4">
                  <c:v>Operation Iraqi Freedom</c:v>
                </c:pt>
                <c:pt idx="5">
                  <c:v>Korean Conflict</c:v>
                </c:pt>
              </c:strCache>
            </c:strRef>
          </c:cat>
          <c:val>
            <c:numRef>
              <c:f>Sheet1!$B$6:$L$6</c:f>
              <c:numCache>
                <c:formatCode>#,##0;\(#,##0\)</c:formatCode>
                <c:ptCount val="6"/>
                <c:pt idx="0">
                  <c:v>82.006429999999995</c:v>
                </c:pt>
                <c:pt idx="1">
                  <c:v>80.198700000000002</c:v>
                </c:pt>
                <c:pt idx="2">
                  <c:v>77.084360000000004</c:v>
                </c:pt>
                <c:pt idx="3">
                  <c:v>80.478639999999999</c:v>
                </c:pt>
                <c:pt idx="4">
                  <c:v>79.368049999999997</c:v>
                </c:pt>
                <c:pt idx="5">
                  <c:v>75.635170000000002</c:v>
                </c:pt>
              </c:numCache>
            </c:numRef>
          </c:val>
          <c:extLst>
            <c:ext xmlns:c16="http://schemas.microsoft.com/office/drawing/2014/chart" uri="{C3380CC4-5D6E-409C-BE32-E72D297353CC}">
              <c16:uniqueId val="{0000000B-ADFA-43AF-BCAA-6DE3CE5FF4FA}"/>
            </c:ext>
          </c:extLst>
        </c:ser>
        <c:dLbls>
          <c:showLegendKey val="0"/>
          <c:showVal val="0"/>
          <c:showCatName val="0"/>
          <c:showSerName val="0"/>
          <c:showPercent val="0"/>
          <c:showBubbleSize val="0"/>
        </c:dLbls>
        <c:gapWidth val="75"/>
        <c:axId val="1599721808"/>
        <c:axId val="1599652080"/>
      </c:barChart>
      <c:catAx>
        <c:axId val="1590839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99648080"/>
        <c:crosses val="autoZero"/>
        <c:auto val="1"/>
        <c:lblAlgn val="ctr"/>
        <c:lblOffset val="100"/>
        <c:noMultiLvlLbl val="0"/>
      </c:catAx>
      <c:valAx>
        <c:axId val="1599648080"/>
        <c:scaling>
          <c:orientation val="minMax"/>
          <c:max val="0.5"/>
          <c:min val="0"/>
        </c:scaling>
        <c:delete val="0"/>
        <c:axPos val="l"/>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90839904"/>
        <c:crosses val="autoZero"/>
        <c:crossBetween val="between"/>
        <c:majorUnit val="0.1"/>
      </c:valAx>
      <c:valAx>
        <c:axId val="1599652080"/>
        <c:scaling>
          <c:orientation val="minMax"/>
          <c:max val="70"/>
          <c:min val="0"/>
        </c:scaling>
        <c:delete val="1"/>
        <c:axPos val="r"/>
        <c:numFmt formatCode="#,##0;\(#,##0\)" sourceLinked="1"/>
        <c:majorTickMark val="out"/>
        <c:minorTickMark val="none"/>
        <c:tickLblPos val="nextTo"/>
        <c:crossAx val="1599721808"/>
        <c:crosses val="max"/>
        <c:crossBetween val="between"/>
      </c:valAx>
      <c:catAx>
        <c:axId val="1599721808"/>
        <c:scaling>
          <c:orientation val="minMax"/>
        </c:scaling>
        <c:delete val="1"/>
        <c:axPos val="t"/>
        <c:numFmt formatCode="General" sourceLinked="1"/>
        <c:majorTickMark val="out"/>
        <c:minorTickMark val="none"/>
        <c:tickLblPos val="nextTo"/>
        <c:crossAx val="1599652080"/>
        <c:crosses val="max"/>
        <c:auto val="1"/>
        <c:lblAlgn val="ctr"/>
        <c:lblOffset val="100"/>
        <c:noMultiLvlLbl val="0"/>
      </c:catAx>
      <c:spPr>
        <a:noFill/>
        <a:ln>
          <a:noFill/>
        </a:ln>
        <a:effectLst/>
      </c:spPr>
    </c:plotArea>
    <c:legend>
      <c:legendPos val="t"/>
      <c:legendEntry>
        <c:idx val="1"/>
        <c:delete val="1"/>
      </c:legendEntry>
      <c:layout>
        <c:manualLayout>
          <c:xMode val="edge"/>
          <c:yMode val="edge"/>
          <c:x val="0.55223877147940581"/>
          <c:y val="0.23020335137458334"/>
          <c:w val="0.34145742865779577"/>
          <c:h val="6.029432507028347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FF66D-81D2-4C68-AEEB-51590C3280FF}"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CCC257F0-F071-4138-94C7-6CA171047315}">
      <dgm:prSet phldrT="[Text]" custT="1"/>
      <dgm:spPr>
        <a:solidFill>
          <a:schemeClr val="accent5"/>
        </a:solidFill>
        <a:ln>
          <a:noFill/>
        </a:ln>
        <a:effectLst>
          <a:outerShdw blurRad="127000" algn="ctr" rotWithShape="0">
            <a:prstClr val="black">
              <a:alpha val="40000"/>
            </a:prstClr>
          </a:outerShdw>
        </a:effectLst>
      </dgm:spPr>
      <dgm:t>
        <a:bodyPr anchor="ctr"/>
        <a:lstStyle/>
        <a:p>
          <a:r>
            <a:rPr lang="en-US" sz="2400" b="0" dirty="0">
              <a:solidFill>
                <a:schemeClr val="bg1"/>
              </a:solidFill>
            </a:rPr>
            <a:t>Aggregate Results</a:t>
          </a:r>
        </a:p>
      </dgm:t>
    </dgm:pt>
    <dgm:pt modelId="{217C0FA3-EF2A-49F9-8315-E582CD74C902}" type="parTrans" cxnId="{DE3BA0AF-706F-4914-B7E0-3A9C679E08D9}">
      <dgm:prSet/>
      <dgm:spPr/>
      <dgm:t>
        <a:bodyPr/>
        <a:lstStyle/>
        <a:p>
          <a:endParaRPr lang="en-US"/>
        </a:p>
      </dgm:t>
    </dgm:pt>
    <dgm:pt modelId="{38EB3F74-3B37-4D62-BA2D-259871871433}" type="sibTrans" cxnId="{DE3BA0AF-706F-4914-B7E0-3A9C679E08D9}">
      <dgm:prSet/>
      <dgm:spPr/>
      <dgm:t>
        <a:bodyPr/>
        <a:lstStyle/>
        <a:p>
          <a:endParaRPr lang="en-US"/>
        </a:p>
      </dgm:t>
    </dgm:pt>
    <dgm:pt modelId="{C5FDB9D0-2AB7-4366-9485-A8E0D54AE47F}">
      <dgm:prSet custT="1"/>
      <dgm:spPr>
        <a:solidFill>
          <a:schemeClr val="accent5"/>
        </a:solidFill>
        <a:ln>
          <a:noFill/>
        </a:ln>
        <a:effectLst>
          <a:outerShdw blurRad="127000" algn="ctr" rotWithShape="0">
            <a:prstClr val="black">
              <a:alpha val="40000"/>
            </a:prstClr>
          </a:outerShdw>
        </a:effectLst>
      </dgm:spPr>
      <dgm:t>
        <a:bodyPr anchor="ctr"/>
        <a:lstStyle/>
        <a:p>
          <a:pPr>
            <a:spcAft>
              <a:spcPts val="0"/>
            </a:spcAft>
          </a:pPr>
          <a:r>
            <a:rPr lang="en-US" sz="2400" b="0" dirty="0">
              <a:solidFill>
                <a:schemeClr val="bg1"/>
              </a:solidFill>
            </a:rPr>
            <a:t>Convergence Issues</a:t>
          </a:r>
        </a:p>
      </dgm:t>
    </dgm:pt>
    <dgm:pt modelId="{F52C7D84-AA67-4AB8-8937-75DE720FEF33}" type="parTrans" cxnId="{D48DC42B-F857-45C8-A9D1-A2217D929E25}">
      <dgm:prSet/>
      <dgm:spPr/>
      <dgm:t>
        <a:bodyPr/>
        <a:lstStyle/>
        <a:p>
          <a:endParaRPr lang="en-US"/>
        </a:p>
      </dgm:t>
    </dgm:pt>
    <dgm:pt modelId="{AE62386E-D807-49A5-AFB1-08AA3C618DC5}" type="sibTrans" cxnId="{D48DC42B-F857-45C8-A9D1-A2217D929E25}">
      <dgm:prSet/>
      <dgm:spPr/>
      <dgm:t>
        <a:bodyPr/>
        <a:lstStyle/>
        <a:p>
          <a:endParaRPr lang="en-US"/>
        </a:p>
      </dgm:t>
    </dgm:pt>
    <dgm:pt modelId="{5107C284-9DAD-4FAB-A585-6BD104D7F51D}">
      <dgm:prSet phldrT="[Text]" custT="1"/>
      <dgm:spPr>
        <a:solidFill>
          <a:schemeClr val="accent5"/>
        </a:solidFill>
        <a:ln>
          <a:noFill/>
        </a:ln>
        <a:effectLst>
          <a:outerShdw blurRad="127000" algn="ctr" rotWithShape="0">
            <a:prstClr val="black">
              <a:alpha val="40000"/>
            </a:prstClr>
          </a:outerShdw>
        </a:effectLst>
      </dgm:spPr>
      <dgm:t>
        <a:bodyPr anchor="ctr"/>
        <a:lstStyle/>
        <a:p>
          <a:r>
            <a:rPr lang="en-US" sz="2400" b="0" i="0" baseline="0" dirty="0">
              <a:solidFill>
                <a:schemeClr val="bg1"/>
              </a:solidFill>
            </a:rPr>
            <a:t>Recommendations</a:t>
          </a:r>
        </a:p>
      </dgm:t>
    </dgm:pt>
    <dgm:pt modelId="{51852C82-66B0-40C3-B89C-196AA275EEB8}" type="sibTrans" cxnId="{5A5B3280-C9D4-40F3-9A3D-C7ECC1E01171}">
      <dgm:prSet/>
      <dgm:spPr/>
      <dgm:t>
        <a:bodyPr/>
        <a:lstStyle/>
        <a:p>
          <a:endParaRPr lang="en-US"/>
        </a:p>
      </dgm:t>
    </dgm:pt>
    <dgm:pt modelId="{9E696E0D-AFA3-489C-A5AA-627746D59853}" type="parTrans" cxnId="{5A5B3280-C9D4-40F3-9A3D-C7ECC1E01171}">
      <dgm:prSet/>
      <dgm:spPr/>
      <dgm:t>
        <a:bodyPr/>
        <a:lstStyle/>
        <a:p>
          <a:endParaRPr lang="en-US"/>
        </a:p>
      </dgm:t>
    </dgm:pt>
    <dgm:pt modelId="{67F2C47D-F9CB-40FE-BB4B-C4F8C7763A85}">
      <dgm:prSet phldrT="[Text]" custT="1"/>
      <dgm:spPr>
        <a:solidFill>
          <a:schemeClr val="accent5"/>
        </a:solidFill>
        <a:ln w="28575">
          <a:noFill/>
        </a:ln>
        <a:effectLst>
          <a:outerShdw blurRad="127000" algn="ctr" rotWithShape="0">
            <a:prstClr val="black">
              <a:alpha val="40000"/>
            </a:prstClr>
          </a:outerShdw>
        </a:effectLst>
      </dgm:spPr>
      <dgm:t>
        <a:bodyPr anchor="ctr"/>
        <a:lstStyle/>
        <a:p>
          <a:pPr>
            <a:spcAft>
              <a:spcPts val="0"/>
            </a:spcAft>
          </a:pPr>
          <a:r>
            <a:rPr lang="en-US" sz="2400" b="0" dirty="0">
              <a:solidFill>
                <a:schemeClr val="bg1"/>
              </a:solidFill>
            </a:rPr>
            <a:t>Methodology &amp; Objective</a:t>
          </a:r>
          <a:endParaRPr lang="en-US" sz="3600" dirty="0">
            <a:solidFill>
              <a:schemeClr val="bg1"/>
            </a:solidFill>
          </a:endParaRPr>
        </a:p>
      </dgm:t>
    </dgm:pt>
    <dgm:pt modelId="{01D00915-B9B7-40BE-A0D1-E1C0892FEC43}" type="sibTrans" cxnId="{5272071B-7B9E-4A65-93A3-59038C941EF7}">
      <dgm:prSet/>
      <dgm:spPr/>
      <dgm:t>
        <a:bodyPr/>
        <a:lstStyle/>
        <a:p>
          <a:endParaRPr lang="en-US"/>
        </a:p>
      </dgm:t>
    </dgm:pt>
    <dgm:pt modelId="{A2F040E2-D727-464B-93F7-218A9CD2DD74}" type="parTrans" cxnId="{5272071B-7B9E-4A65-93A3-59038C941EF7}">
      <dgm:prSet/>
      <dgm:spPr/>
      <dgm:t>
        <a:bodyPr/>
        <a:lstStyle/>
        <a:p>
          <a:endParaRPr lang="en-US"/>
        </a:p>
      </dgm:t>
    </dgm:pt>
    <dgm:pt modelId="{91B1A1B8-2671-4A69-AB6B-BFC6295C285D}">
      <dgm:prSet phldrT="[Text]" custT="1"/>
      <dgm:spPr>
        <a:solidFill>
          <a:schemeClr val="accent5"/>
        </a:solidFill>
        <a:ln>
          <a:noFill/>
        </a:ln>
        <a:effectLst>
          <a:outerShdw blurRad="127000" algn="ctr" rotWithShape="0">
            <a:prstClr val="black">
              <a:alpha val="40000"/>
            </a:prstClr>
          </a:outerShdw>
        </a:effectLst>
      </dgm:spPr>
      <dgm:t>
        <a:bodyPr anchor="ctr"/>
        <a:lstStyle/>
        <a:p>
          <a:pPr>
            <a:spcAft>
              <a:spcPts val="0"/>
            </a:spcAft>
          </a:pPr>
          <a:r>
            <a:rPr lang="en-US" sz="2400" b="0" dirty="0">
              <a:solidFill>
                <a:schemeClr val="bg1"/>
              </a:solidFill>
            </a:rPr>
            <a:t>Next Steps</a:t>
          </a:r>
        </a:p>
      </dgm:t>
    </dgm:pt>
    <dgm:pt modelId="{91480BAD-12D4-4914-8414-0C7CF6DE1F7A}" type="parTrans" cxnId="{24E7390A-09BB-4636-9C6B-8B57290B5D68}">
      <dgm:prSet/>
      <dgm:spPr/>
      <dgm:t>
        <a:bodyPr/>
        <a:lstStyle/>
        <a:p>
          <a:endParaRPr lang="en-US"/>
        </a:p>
      </dgm:t>
    </dgm:pt>
    <dgm:pt modelId="{55B19870-E3E4-4C9B-BF75-654E1E2CEF93}" type="sibTrans" cxnId="{24E7390A-09BB-4636-9C6B-8B57290B5D68}">
      <dgm:prSet/>
      <dgm:spPr/>
      <dgm:t>
        <a:bodyPr/>
        <a:lstStyle/>
        <a:p>
          <a:endParaRPr lang="en-US"/>
        </a:p>
      </dgm:t>
    </dgm:pt>
    <dgm:pt modelId="{FE321CCD-EB2F-B14D-9881-0731F1251CA2}" type="pres">
      <dgm:prSet presAssocID="{995FF66D-81D2-4C68-AEEB-51590C3280FF}" presName="diagram" presStyleCnt="0">
        <dgm:presLayoutVars>
          <dgm:dir/>
          <dgm:resizeHandles val="exact"/>
        </dgm:presLayoutVars>
      </dgm:prSet>
      <dgm:spPr/>
    </dgm:pt>
    <dgm:pt modelId="{5AE158B3-50BE-AE42-A810-C5FCB737F1D4}" type="pres">
      <dgm:prSet presAssocID="{67F2C47D-F9CB-40FE-BB4B-C4F8C7763A85}" presName="node" presStyleLbl="node1" presStyleIdx="0" presStyleCnt="5" custScaleX="252578">
        <dgm:presLayoutVars>
          <dgm:bulletEnabled val="1"/>
        </dgm:presLayoutVars>
      </dgm:prSet>
      <dgm:spPr/>
    </dgm:pt>
    <dgm:pt modelId="{1D5AD3AB-3A78-8144-95D0-25B305AABE55}" type="pres">
      <dgm:prSet presAssocID="{01D00915-B9B7-40BE-A0D1-E1C0892FEC43}" presName="sibTrans" presStyleCnt="0"/>
      <dgm:spPr/>
    </dgm:pt>
    <dgm:pt modelId="{CE2D3278-581E-8C45-A366-1AC91339D61C}" type="pres">
      <dgm:prSet presAssocID="{5107C284-9DAD-4FAB-A585-6BD104D7F51D}" presName="node" presStyleLbl="node1" presStyleIdx="1" presStyleCnt="5" custScaleX="252578">
        <dgm:presLayoutVars>
          <dgm:bulletEnabled val="1"/>
        </dgm:presLayoutVars>
      </dgm:prSet>
      <dgm:spPr/>
    </dgm:pt>
    <dgm:pt modelId="{29447449-A12F-9446-84BA-789B045897AC}" type="pres">
      <dgm:prSet presAssocID="{51852C82-66B0-40C3-B89C-196AA275EEB8}" presName="sibTrans" presStyleCnt="0"/>
      <dgm:spPr/>
    </dgm:pt>
    <dgm:pt modelId="{03DFF4D7-3FF1-0F48-8839-0472B70204E0}" type="pres">
      <dgm:prSet presAssocID="{CCC257F0-F071-4138-94C7-6CA171047315}" presName="node" presStyleLbl="node1" presStyleIdx="2" presStyleCnt="5" custScaleX="252578">
        <dgm:presLayoutVars>
          <dgm:bulletEnabled val="1"/>
        </dgm:presLayoutVars>
      </dgm:prSet>
      <dgm:spPr/>
    </dgm:pt>
    <dgm:pt modelId="{2B2B14B3-6A59-E14B-BE9D-4E3F1180F0B5}" type="pres">
      <dgm:prSet presAssocID="{38EB3F74-3B37-4D62-BA2D-259871871433}" presName="sibTrans" presStyleCnt="0"/>
      <dgm:spPr/>
    </dgm:pt>
    <dgm:pt modelId="{A7449200-48AC-024D-816D-59E1D08CB588}" type="pres">
      <dgm:prSet presAssocID="{C5FDB9D0-2AB7-4366-9485-A8E0D54AE47F}" presName="node" presStyleLbl="node1" presStyleIdx="3" presStyleCnt="5" custScaleX="252578">
        <dgm:presLayoutVars>
          <dgm:bulletEnabled val="1"/>
        </dgm:presLayoutVars>
      </dgm:prSet>
      <dgm:spPr/>
    </dgm:pt>
    <dgm:pt modelId="{D995A98F-0331-42AD-BA84-F8585B4A0399}" type="pres">
      <dgm:prSet presAssocID="{AE62386E-D807-49A5-AFB1-08AA3C618DC5}" presName="sibTrans" presStyleCnt="0"/>
      <dgm:spPr/>
    </dgm:pt>
    <dgm:pt modelId="{82B5E819-4D0F-4ABC-A1CE-8DDE79571D4C}" type="pres">
      <dgm:prSet presAssocID="{91B1A1B8-2671-4A69-AB6B-BFC6295C285D}" presName="node" presStyleLbl="node1" presStyleIdx="4" presStyleCnt="5" custScaleX="252578">
        <dgm:presLayoutVars>
          <dgm:bulletEnabled val="1"/>
        </dgm:presLayoutVars>
      </dgm:prSet>
      <dgm:spPr/>
    </dgm:pt>
  </dgm:ptLst>
  <dgm:cxnLst>
    <dgm:cxn modelId="{24E7390A-09BB-4636-9C6B-8B57290B5D68}" srcId="{995FF66D-81D2-4C68-AEEB-51590C3280FF}" destId="{91B1A1B8-2671-4A69-AB6B-BFC6295C285D}" srcOrd="4" destOrd="0" parTransId="{91480BAD-12D4-4914-8414-0C7CF6DE1F7A}" sibTransId="{55B19870-E3E4-4C9B-BF75-654E1E2CEF93}"/>
    <dgm:cxn modelId="{5272071B-7B9E-4A65-93A3-59038C941EF7}" srcId="{995FF66D-81D2-4C68-AEEB-51590C3280FF}" destId="{67F2C47D-F9CB-40FE-BB4B-C4F8C7763A85}" srcOrd="0" destOrd="0" parTransId="{A2F040E2-D727-464B-93F7-218A9CD2DD74}" sibTransId="{01D00915-B9B7-40BE-A0D1-E1C0892FEC43}"/>
    <dgm:cxn modelId="{5677A81F-75D1-C241-BADA-4479C3DEBAEB}" type="presOf" srcId="{5107C284-9DAD-4FAB-A585-6BD104D7F51D}" destId="{CE2D3278-581E-8C45-A366-1AC91339D61C}" srcOrd="0" destOrd="0" presId="urn:microsoft.com/office/officeart/2005/8/layout/default"/>
    <dgm:cxn modelId="{C357A421-B67F-497E-A431-D9D3546B59E5}" type="presOf" srcId="{91B1A1B8-2671-4A69-AB6B-BFC6295C285D}" destId="{82B5E819-4D0F-4ABC-A1CE-8DDE79571D4C}" srcOrd="0" destOrd="0" presId="urn:microsoft.com/office/officeart/2005/8/layout/default"/>
    <dgm:cxn modelId="{D48DC42B-F857-45C8-A9D1-A2217D929E25}" srcId="{995FF66D-81D2-4C68-AEEB-51590C3280FF}" destId="{C5FDB9D0-2AB7-4366-9485-A8E0D54AE47F}" srcOrd="3" destOrd="0" parTransId="{F52C7D84-AA67-4AB8-8937-75DE720FEF33}" sibTransId="{AE62386E-D807-49A5-AFB1-08AA3C618DC5}"/>
    <dgm:cxn modelId="{61616758-B243-2C4D-98E0-63C0416A207C}" type="presOf" srcId="{995FF66D-81D2-4C68-AEEB-51590C3280FF}" destId="{FE321CCD-EB2F-B14D-9881-0731F1251CA2}" srcOrd="0" destOrd="0" presId="urn:microsoft.com/office/officeart/2005/8/layout/default"/>
    <dgm:cxn modelId="{5A5B3280-C9D4-40F3-9A3D-C7ECC1E01171}" srcId="{995FF66D-81D2-4C68-AEEB-51590C3280FF}" destId="{5107C284-9DAD-4FAB-A585-6BD104D7F51D}" srcOrd="1" destOrd="0" parTransId="{9E696E0D-AFA3-489C-A5AA-627746D59853}" sibTransId="{51852C82-66B0-40C3-B89C-196AA275EEB8}"/>
    <dgm:cxn modelId="{10139995-3D54-8A4C-B696-2C09947C37B2}" type="presOf" srcId="{67F2C47D-F9CB-40FE-BB4B-C4F8C7763A85}" destId="{5AE158B3-50BE-AE42-A810-C5FCB737F1D4}" srcOrd="0" destOrd="0" presId="urn:microsoft.com/office/officeart/2005/8/layout/default"/>
    <dgm:cxn modelId="{27E6ECA7-56A8-7E44-BF36-0D7854205D67}" type="presOf" srcId="{CCC257F0-F071-4138-94C7-6CA171047315}" destId="{03DFF4D7-3FF1-0F48-8839-0472B70204E0}" srcOrd="0" destOrd="0" presId="urn:microsoft.com/office/officeart/2005/8/layout/default"/>
    <dgm:cxn modelId="{DE3BA0AF-706F-4914-B7E0-3A9C679E08D9}" srcId="{995FF66D-81D2-4C68-AEEB-51590C3280FF}" destId="{CCC257F0-F071-4138-94C7-6CA171047315}" srcOrd="2" destOrd="0" parTransId="{217C0FA3-EF2A-49F9-8315-E582CD74C902}" sibTransId="{38EB3F74-3B37-4D62-BA2D-259871871433}"/>
    <dgm:cxn modelId="{886A33CB-8DEB-BA4F-BF69-6BE216D3EC07}" type="presOf" srcId="{C5FDB9D0-2AB7-4366-9485-A8E0D54AE47F}" destId="{A7449200-48AC-024D-816D-59E1D08CB588}" srcOrd="0" destOrd="0" presId="urn:microsoft.com/office/officeart/2005/8/layout/default"/>
    <dgm:cxn modelId="{9877DE75-803C-E940-8885-75AF504E3796}" type="presParOf" srcId="{FE321CCD-EB2F-B14D-9881-0731F1251CA2}" destId="{5AE158B3-50BE-AE42-A810-C5FCB737F1D4}" srcOrd="0" destOrd="0" presId="urn:microsoft.com/office/officeart/2005/8/layout/default"/>
    <dgm:cxn modelId="{8A10CF63-45A4-4547-AA2A-38BEBD474968}" type="presParOf" srcId="{FE321CCD-EB2F-B14D-9881-0731F1251CA2}" destId="{1D5AD3AB-3A78-8144-95D0-25B305AABE55}" srcOrd="1" destOrd="0" presId="urn:microsoft.com/office/officeart/2005/8/layout/default"/>
    <dgm:cxn modelId="{3CFFA3AE-E8D8-6D46-9088-16BFF6EF4830}" type="presParOf" srcId="{FE321CCD-EB2F-B14D-9881-0731F1251CA2}" destId="{CE2D3278-581E-8C45-A366-1AC91339D61C}" srcOrd="2" destOrd="0" presId="urn:microsoft.com/office/officeart/2005/8/layout/default"/>
    <dgm:cxn modelId="{F06F765E-5406-BB41-9E45-F911D0E7B117}" type="presParOf" srcId="{FE321CCD-EB2F-B14D-9881-0731F1251CA2}" destId="{29447449-A12F-9446-84BA-789B045897AC}" srcOrd="3" destOrd="0" presId="urn:microsoft.com/office/officeart/2005/8/layout/default"/>
    <dgm:cxn modelId="{1265686C-8714-7943-AF2B-0F42C8E89952}" type="presParOf" srcId="{FE321CCD-EB2F-B14D-9881-0731F1251CA2}" destId="{03DFF4D7-3FF1-0F48-8839-0472B70204E0}" srcOrd="4" destOrd="0" presId="urn:microsoft.com/office/officeart/2005/8/layout/default"/>
    <dgm:cxn modelId="{BD7E7D01-A76C-304B-A18A-8E276D6CEC57}" type="presParOf" srcId="{FE321CCD-EB2F-B14D-9881-0731F1251CA2}" destId="{2B2B14B3-6A59-E14B-BE9D-4E3F1180F0B5}" srcOrd="5" destOrd="0" presId="urn:microsoft.com/office/officeart/2005/8/layout/default"/>
    <dgm:cxn modelId="{8A279F86-0CDD-7948-A0DB-0F05819011E2}" type="presParOf" srcId="{FE321CCD-EB2F-B14D-9881-0731F1251CA2}" destId="{A7449200-48AC-024D-816D-59E1D08CB588}" srcOrd="6" destOrd="0" presId="urn:microsoft.com/office/officeart/2005/8/layout/default"/>
    <dgm:cxn modelId="{12A3A0A2-D8D9-407E-A8E0-5AC59B2CDC96}" type="presParOf" srcId="{FE321CCD-EB2F-B14D-9881-0731F1251CA2}" destId="{D995A98F-0331-42AD-BA84-F8585B4A0399}" srcOrd="7" destOrd="0" presId="urn:microsoft.com/office/officeart/2005/8/layout/default"/>
    <dgm:cxn modelId="{7EA4E683-042A-4BEE-89B4-C8EA792DA34B}" type="presParOf" srcId="{FE321CCD-EB2F-B14D-9881-0731F1251CA2}" destId="{82B5E819-4D0F-4ABC-A1CE-8DDE79571D4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BBDF5-0388-45EE-A983-23DD5CD23B38}"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7D0B4FF4-3C4E-4D1B-9B11-540E018C4DF4}">
      <dgm:prSet phldrT="[Text]" custT="1"/>
      <dgm:spPr>
        <a:solidFill>
          <a:schemeClr val="accent5"/>
        </a:solidFill>
        <a:ln>
          <a:noFill/>
        </a:ln>
      </dgm:spPr>
      <dgm:t>
        <a:bodyPr/>
        <a:lstStyle/>
        <a:p>
          <a:pPr marL="0" algn="ctr" defTabSz="609493" rtl="0" eaLnBrk="1" latinLnBrk="0" hangingPunct="1"/>
          <a:r>
            <a:rPr lang="en-US" sz="1800" b="1" kern="1200" spc="300" dirty="0">
              <a:solidFill>
                <a:schemeClr val="lt1"/>
              </a:solidFill>
              <a:latin typeface="+mn-lt"/>
              <a:ea typeface="+mn-ea"/>
              <a:cs typeface="+mn-cs"/>
            </a:rPr>
            <a:t>KEY FACTS</a:t>
          </a:r>
        </a:p>
      </dgm:t>
    </dgm:pt>
    <dgm:pt modelId="{883AEF30-95F4-4A7E-93AC-3B7DE20BA270}" type="parTrans" cxnId="{3F237A01-69FA-495C-80FE-6EAD50520EE0}">
      <dgm:prSet/>
      <dgm:spPr/>
      <dgm:t>
        <a:bodyPr/>
        <a:lstStyle/>
        <a:p>
          <a:endParaRPr lang="en-US">
            <a:latin typeface="+mn-lt"/>
          </a:endParaRPr>
        </a:p>
      </dgm:t>
    </dgm:pt>
    <dgm:pt modelId="{D62E2A14-57AF-4CC3-8B18-AAB59764DD04}" type="sibTrans" cxnId="{3F237A01-69FA-495C-80FE-6EAD50520EE0}">
      <dgm:prSet/>
      <dgm:spPr/>
      <dgm:t>
        <a:bodyPr/>
        <a:lstStyle/>
        <a:p>
          <a:endParaRPr lang="en-US">
            <a:latin typeface="+mn-lt"/>
          </a:endParaRPr>
        </a:p>
      </dgm:t>
    </dgm:pt>
    <dgm:pt modelId="{026684C6-5601-4C58-B60A-2535073D0A95}">
      <dgm:prSet phldrT="[Text]" custT="1"/>
      <dgm:spPr>
        <a:solidFill>
          <a:schemeClr val="bg1"/>
        </a:solidFill>
        <a:ln>
          <a:noFill/>
        </a:ln>
        <a:effectLst>
          <a:outerShdw blurRad="127000" algn="ctr" rotWithShape="0">
            <a:prstClr val="black">
              <a:alpha val="40000"/>
            </a:prstClr>
          </a:outerShdw>
        </a:effectLst>
      </dgm:spPr>
      <dgm:t>
        <a:bodyPr/>
        <a:lstStyle/>
        <a:p>
          <a:r>
            <a:rPr lang="en-US" sz="1400" dirty="0">
              <a:latin typeface="+mn-lt"/>
            </a:rPr>
            <a:t>Collection began: </a:t>
          </a:r>
        </a:p>
        <a:p>
          <a:r>
            <a:rPr lang="en-US" sz="1400" dirty="0">
              <a:latin typeface="+mn-lt"/>
            </a:rPr>
            <a:t>Desktop: August 2006</a:t>
          </a:r>
        </a:p>
      </dgm:t>
    </dgm:pt>
    <dgm:pt modelId="{E3D2F866-6F42-4F65-8506-7CC1576116AB}" type="parTrans" cxnId="{58B4E84F-F37F-4AB6-A558-CBBFF185F857}">
      <dgm:prSet/>
      <dgm:spPr>
        <a:ln>
          <a:solidFill>
            <a:schemeClr val="bg1">
              <a:lumMod val="75000"/>
            </a:schemeClr>
          </a:solidFill>
        </a:ln>
      </dgm:spPr>
      <dgm:t>
        <a:bodyPr/>
        <a:lstStyle/>
        <a:p>
          <a:endParaRPr lang="en-US">
            <a:latin typeface="+mn-lt"/>
          </a:endParaRPr>
        </a:p>
      </dgm:t>
    </dgm:pt>
    <dgm:pt modelId="{EBDAB223-0AB4-4182-8DA1-388BE3F376DC}" type="sibTrans" cxnId="{58B4E84F-F37F-4AB6-A558-CBBFF185F857}">
      <dgm:prSet/>
      <dgm:spPr/>
      <dgm:t>
        <a:bodyPr/>
        <a:lstStyle/>
        <a:p>
          <a:endParaRPr lang="en-US">
            <a:latin typeface="+mn-lt"/>
          </a:endParaRPr>
        </a:p>
      </dgm:t>
    </dgm:pt>
    <dgm:pt modelId="{BAC640BF-A335-42FE-9AE4-2211E9C1C49B}">
      <dgm:prSet phldrT="[Text]" custT="1"/>
      <dgm:spPr>
        <a:solidFill>
          <a:schemeClr val="bg1"/>
        </a:solidFill>
        <a:ln>
          <a:noFill/>
        </a:ln>
        <a:effectLst>
          <a:outerShdw blurRad="127000" algn="ctr" rotWithShape="0">
            <a:prstClr val="black">
              <a:alpha val="40000"/>
            </a:prstClr>
          </a:outerShdw>
        </a:effectLst>
      </dgm:spPr>
      <dgm:t>
        <a:bodyPr/>
        <a:lstStyle/>
        <a:p>
          <a:endParaRPr lang="en-US" sz="1400" dirty="0">
            <a:latin typeface="+mn-lt"/>
          </a:endParaRPr>
        </a:p>
      </dgm:t>
    </dgm:pt>
    <dgm:pt modelId="{E2F59B15-829A-44A5-98A7-CEBF9F93215F}" type="parTrans" cxnId="{119EBC21-EA66-4296-B471-0B8FD7DA0207}">
      <dgm:prSet/>
      <dgm:spPr>
        <a:ln>
          <a:solidFill>
            <a:schemeClr val="bg1">
              <a:lumMod val="75000"/>
            </a:schemeClr>
          </a:solidFill>
        </a:ln>
      </dgm:spPr>
      <dgm:t>
        <a:bodyPr/>
        <a:lstStyle/>
        <a:p>
          <a:endParaRPr lang="en-US">
            <a:latin typeface="+mn-lt"/>
          </a:endParaRPr>
        </a:p>
      </dgm:t>
    </dgm:pt>
    <dgm:pt modelId="{DA593F15-57D2-4675-8B29-673C8BE46A90}" type="sibTrans" cxnId="{119EBC21-EA66-4296-B471-0B8FD7DA0207}">
      <dgm:prSet/>
      <dgm:spPr/>
      <dgm:t>
        <a:bodyPr/>
        <a:lstStyle/>
        <a:p>
          <a:endParaRPr lang="en-US">
            <a:latin typeface="+mn-lt"/>
          </a:endParaRPr>
        </a:p>
      </dgm:t>
    </dgm:pt>
    <dgm:pt modelId="{68DFC442-769C-4AA0-94C7-5F240D75DF40}">
      <dgm:prSet phldrT="[Text]" custT="1"/>
      <dgm:spPr>
        <a:solidFill>
          <a:schemeClr val="bg1"/>
        </a:solidFill>
        <a:ln>
          <a:noFill/>
        </a:ln>
        <a:effectLst>
          <a:outerShdw blurRad="127000" algn="ctr" rotWithShape="0">
            <a:prstClr val="black">
              <a:alpha val="40000"/>
            </a:prstClr>
          </a:outerShdw>
        </a:effectLst>
      </dgm:spPr>
      <dgm:t>
        <a:bodyPr/>
        <a:lstStyle/>
        <a:p>
          <a:pPr algn="ctr"/>
          <a:r>
            <a:rPr lang="en-US" sz="1400" dirty="0">
              <a:solidFill>
                <a:schemeClr val="tx2"/>
              </a:solidFill>
              <a:latin typeface="+mn-lt"/>
            </a:rPr>
            <a:t>Reporting Period:</a:t>
          </a:r>
        </a:p>
        <a:p>
          <a:pPr algn="ctr"/>
          <a:r>
            <a:rPr lang="en-US" sz="1400" dirty="0">
              <a:solidFill>
                <a:schemeClr val="tx2"/>
              </a:solidFill>
              <a:latin typeface="+mn-lt"/>
            </a:rPr>
            <a:t>January 16, 2017 to March 31, 2018</a:t>
          </a:r>
        </a:p>
      </dgm:t>
    </dgm:pt>
    <dgm:pt modelId="{184AA65E-913C-44CC-8FAE-2721FD390622}" type="parTrans" cxnId="{09E63CF6-C731-4C5C-B7AD-DC3F139797E1}">
      <dgm:prSet/>
      <dgm:spPr>
        <a:ln>
          <a:solidFill>
            <a:schemeClr val="bg1">
              <a:lumMod val="75000"/>
            </a:schemeClr>
          </a:solidFill>
        </a:ln>
      </dgm:spPr>
      <dgm:t>
        <a:bodyPr/>
        <a:lstStyle/>
        <a:p>
          <a:endParaRPr lang="en-US">
            <a:latin typeface="+mn-lt"/>
          </a:endParaRPr>
        </a:p>
      </dgm:t>
    </dgm:pt>
    <dgm:pt modelId="{7CE3F567-1DDC-4C5E-A0F1-CD4F7572B4E9}" type="sibTrans" cxnId="{09E63CF6-C731-4C5C-B7AD-DC3F139797E1}">
      <dgm:prSet/>
      <dgm:spPr/>
      <dgm:t>
        <a:bodyPr/>
        <a:lstStyle/>
        <a:p>
          <a:endParaRPr lang="en-US">
            <a:latin typeface="+mn-lt"/>
          </a:endParaRPr>
        </a:p>
      </dgm:t>
    </dgm:pt>
    <dgm:pt modelId="{357F805D-EAC7-4F47-8873-BF2EA48274FB}">
      <dgm:prSet phldrT="[Text]" custT="1"/>
      <dgm:spPr>
        <a:solidFill>
          <a:schemeClr val="bg1"/>
        </a:solidFill>
        <a:ln>
          <a:noFill/>
        </a:ln>
        <a:effectLst>
          <a:outerShdw blurRad="127000" algn="ctr" rotWithShape="0">
            <a:prstClr val="black">
              <a:alpha val="40000"/>
            </a:prstClr>
          </a:outerShdw>
        </a:effectLst>
      </dgm:spPr>
      <dgm:t>
        <a:bodyPr/>
        <a:lstStyle/>
        <a:p>
          <a:r>
            <a:rPr lang="en-US" sz="1400" dirty="0">
              <a:latin typeface="+mn-lt"/>
            </a:rPr>
            <a:t>Completion Percentage:                  </a:t>
          </a:r>
        </a:p>
        <a:p>
          <a:endParaRPr lang="en-US" sz="1400" dirty="0">
            <a:latin typeface="+mn-lt"/>
          </a:endParaRPr>
        </a:p>
      </dgm:t>
    </dgm:pt>
    <dgm:pt modelId="{EF96D168-784B-468B-A1DD-DDF837B63015}" type="parTrans" cxnId="{2686BE4A-999C-4C93-91CC-2C2492142AF6}">
      <dgm:prSet/>
      <dgm:spPr>
        <a:solidFill>
          <a:schemeClr val="tx2"/>
        </a:solidFill>
        <a:ln>
          <a:solidFill>
            <a:schemeClr val="tx2"/>
          </a:solidFill>
        </a:ln>
      </dgm:spPr>
      <dgm:t>
        <a:bodyPr/>
        <a:lstStyle/>
        <a:p>
          <a:endParaRPr lang="en-US"/>
        </a:p>
      </dgm:t>
    </dgm:pt>
    <dgm:pt modelId="{9590CB26-5874-4635-A28C-6FDA05D29F39}" type="sibTrans" cxnId="{2686BE4A-999C-4C93-91CC-2C2492142AF6}">
      <dgm:prSet/>
      <dgm:spPr/>
      <dgm:t>
        <a:bodyPr/>
        <a:lstStyle/>
        <a:p>
          <a:endParaRPr lang="en-US"/>
        </a:p>
      </dgm:t>
    </dgm:pt>
    <dgm:pt modelId="{CA0A947D-F961-4531-8ECD-60B3F55831C4}" type="pres">
      <dgm:prSet presAssocID="{268BBDF5-0388-45EE-A983-23DD5CD23B38}" presName="diagram" presStyleCnt="0">
        <dgm:presLayoutVars>
          <dgm:chPref val="1"/>
          <dgm:dir/>
          <dgm:animOne val="branch"/>
          <dgm:animLvl val="lvl"/>
          <dgm:resizeHandles/>
        </dgm:presLayoutVars>
      </dgm:prSet>
      <dgm:spPr/>
    </dgm:pt>
    <dgm:pt modelId="{039018D3-257C-47B2-8C39-EE42C9AECF52}" type="pres">
      <dgm:prSet presAssocID="{7D0B4FF4-3C4E-4D1B-9B11-540E018C4DF4}" presName="root" presStyleCnt="0"/>
      <dgm:spPr/>
    </dgm:pt>
    <dgm:pt modelId="{9744573D-2443-4417-956D-BE1E178AB16C}" type="pres">
      <dgm:prSet presAssocID="{7D0B4FF4-3C4E-4D1B-9B11-540E018C4DF4}" presName="rootComposite" presStyleCnt="0"/>
      <dgm:spPr/>
    </dgm:pt>
    <dgm:pt modelId="{29EDDB7F-1FCE-40C6-AD80-3E18A2B7E06F}" type="pres">
      <dgm:prSet presAssocID="{7D0B4FF4-3C4E-4D1B-9B11-540E018C4DF4}" presName="rootText" presStyleLbl="node1" presStyleIdx="0" presStyleCnt="1" custScaleX="326528" custScaleY="74169" custLinFactNeighborX="7857" custLinFactNeighborY="-10300"/>
      <dgm:spPr/>
    </dgm:pt>
    <dgm:pt modelId="{8E9A49FD-382D-4E42-9AF7-D902A262444E}" type="pres">
      <dgm:prSet presAssocID="{7D0B4FF4-3C4E-4D1B-9B11-540E018C4DF4}" presName="rootConnector" presStyleLbl="node1" presStyleIdx="0" presStyleCnt="1"/>
      <dgm:spPr/>
    </dgm:pt>
    <dgm:pt modelId="{C4A725F9-ED43-4B67-8EE7-8E74BC4872AF}" type="pres">
      <dgm:prSet presAssocID="{7D0B4FF4-3C4E-4D1B-9B11-540E018C4DF4}" presName="childShape" presStyleCnt="0"/>
      <dgm:spPr/>
    </dgm:pt>
    <dgm:pt modelId="{6EB8313E-654E-4C15-9A2D-3FA23158F776}" type="pres">
      <dgm:prSet presAssocID="{E3D2F866-6F42-4F65-8506-7CC1576116AB}" presName="Name13" presStyleLbl="parChTrans1D2" presStyleIdx="0" presStyleCnt="4"/>
      <dgm:spPr/>
    </dgm:pt>
    <dgm:pt modelId="{3DEC9A77-096C-4F69-A3D4-688ED772DD2B}" type="pres">
      <dgm:prSet presAssocID="{026684C6-5601-4C58-B60A-2535073D0A95}" presName="childText" presStyleLbl="bgAcc1" presStyleIdx="0" presStyleCnt="4" custScaleX="335958" custScaleY="155265">
        <dgm:presLayoutVars>
          <dgm:bulletEnabled val="1"/>
        </dgm:presLayoutVars>
      </dgm:prSet>
      <dgm:spPr/>
    </dgm:pt>
    <dgm:pt modelId="{63330818-AF3E-4EEB-BD4F-02022F0892D1}" type="pres">
      <dgm:prSet presAssocID="{184AA65E-913C-44CC-8FAE-2721FD390622}" presName="Name13" presStyleLbl="parChTrans1D2" presStyleIdx="1" presStyleCnt="4"/>
      <dgm:spPr/>
    </dgm:pt>
    <dgm:pt modelId="{808EF1DA-9CAB-497E-8CA6-CF054EB388E4}" type="pres">
      <dgm:prSet presAssocID="{68DFC442-769C-4AA0-94C7-5F240D75DF40}" presName="childText" presStyleLbl="bgAcc1" presStyleIdx="1" presStyleCnt="4" custScaleX="333209" custScaleY="136007">
        <dgm:presLayoutVars>
          <dgm:bulletEnabled val="1"/>
        </dgm:presLayoutVars>
      </dgm:prSet>
      <dgm:spPr/>
    </dgm:pt>
    <dgm:pt modelId="{C5F1041C-E729-4C1E-98AB-5217A5322A5C}" type="pres">
      <dgm:prSet presAssocID="{E2F59B15-829A-44A5-98A7-CEBF9F93215F}" presName="Name13" presStyleLbl="parChTrans1D2" presStyleIdx="2" presStyleCnt="4"/>
      <dgm:spPr/>
    </dgm:pt>
    <dgm:pt modelId="{B7A97ED0-43A3-445E-9CBA-306F162A7437}" type="pres">
      <dgm:prSet presAssocID="{BAC640BF-A335-42FE-9AE4-2211E9C1C49B}" presName="childText" presStyleLbl="bgAcc1" presStyleIdx="2" presStyleCnt="4" custScaleX="335703" custScaleY="169191">
        <dgm:presLayoutVars>
          <dgm:bulletEnabled val="1"/>
        </dgm:presLayoutVars>
      </dgm:prSet>
      <dgm:spPr/>
    </dgm:pt>
    <dgm:pt modelId="{33EA018D-21A0-40B3-BA25-2BBF3E7F3FB4}" type="pres">
      <dgm:prSet presAssocID="{EF96D168-784B-468B-A1DD-DDF837B63015}" presName="Name13" presStyleLbl="parChTrans1D2" presStyleIdx="3" presStyleCnt="4"/>
      <dgm:spPr/>
    </dgm:pt>
    <dgm:pt modelId="{65A66F06-7A73-4DEB-AB87-6894C3AD2569}" type="pres">
      <dgm:prSet presAssocID="{357F805D-EAC7-4F47-8873-BF2EA48274FB}" presName="childText" presStyleLbl="bgAcc1" presStyleIdx="3" presStyleCnt="4" custScaleX="336030" custScaleY="135893" custLinFactNeighborY="0">
        <dgm:presLayoutVars>
          <dgm:bulletEnabled val="1"/>
        </dgm:presLayoutVars>
      </dgm:prSet>
      <dgm:spPr/>
    </dgm:pt>
  </dgm:ptLst>
  <dgm:cxnLst>
    <dgm:cxn modelId="{3F237A01-69FA-495C-80FE-6EAD50520EE0}" srcId="{268BBDF5-0388-45EE-A983-23DD5CD23B38}" destId="{7D0B4FF4-3C4E-4D1B-9B11-540E018C4DF4}" srcOrd="0" destOrd="0" parTransId="{883AEF30-95F4-4A7E-93AC-3B7DE20BA270}" sibTransId="{D62E2A14-57AF-4CC3-8B18-AAB59764DD04}"/>
    <dgm:cxn modelId="{71A2050B-BD37-EE45-B23A-CFB92CA4ED3C}" type="presOf" srcId="{7D0B4FF4-3C4E-4D1B-9B11-540E018C4DF4}" destId="{29EDDB7F-1FCE-40C6-AD80-3E18A2B7E06F}" srcOrd="0" destOrd="0" presId="urn:microsoft.com/office/officeart/2005/8/layout/hierarchy3"/>
    <dgm:cxn modelId="{142E6B1A-A041-C04F-A13B-FF291748856A}" type="presOf" srcId="{68DFC442-769C-4AA0-94C7-5F240D75DF40}" destId="{808EF1DA-9CAB-497E-8CA6-CF054EB388E4}" srcOrd="0" destOrd="0" presId="urn:microsoft.com/office/officeart/2005/8/layout/hierarchy3"/>
    <dgm:cxn modelId="{119EBC21-EA66-4296-B471-0B8FD7DA0207}" srcId="{7D0B4FF4-3C4E-4D1B-9B11-540E018C4DF4}" destId="{BAC640BF-A335-42FE-9AE4-2211E9C1C49B}" srcOrd="2" destOrd="0" parTransId="{E2F59B15-829A-44A5-98A7-CEBF9F93215F}" sibTransId="{DA593F15-57D2-4675-8B29-673C8BE46A90}"/>
    <dgm:cxn modelId="{8A648844-01F6-8646-A42F-E09BE53EEE3D}" type="presOf" srcId="{026684C6-5601-4C58-B60A-2535073D0A95}" destId="{3DEC9A77-096C-4F69-A3D4-688ED772DD2B}" srcOrd="0" destOrd="0" presId="urn:microsoft.com/office/officeart/2005/8/layout/hierarchy3"/>
    <dgm:cxn modelId="{2686BE4A-999C-4C93-91CC-2C2492142AF6}" srcId="{7D0B4FF4-3C4E-4D1B-9B11-540E018C4DF4}" destId="{357F805D-EAC7-4F47-8873-BF2EA48274FB}" srcOrd="3" destOrd="0" parTransId="{EF96D168-784B-468B-A1DD-DDF837B63015}" sibTransId="{9590CB26-5874-4635-A28C-6FDA05D29F39}"/>
    <dgm:cxn modelId="{CDB89A6C-A0D5-DA46-A736-4E9B664C3863}" type="presOf" srcId="{268BBDF5-0388-45EE-A983-23DD5CD23B38}" destId="{CA0A947D-F961-4531-8ECD-60B3F55831C4}" srcOrd="0" destOrd="0" presId="urn:microsoft.com/office/officeart/2005/8/layout/hierarchy3"/>
    <dgm:cxn modelId="{084B7E6D-68FC-C247-B98E-EA2B5634A4A2}" type="presOf" srcId="{E2F59B15-829A-44A5-98A7-CEBF9F93215F}" destId="{C5F1041C-E729-4C1E-98AB-5217A5322A5C}" srcOrd="0" destOrd="0" presId="urn:microsoft.com/office/officeart/2005/8/layout/hierarchy3"/>
    <dgm:cxn modelId="{58B4E84F-F37F-4AB6-A558-CBBFF185F857}" srcId="{7D0B4FF4-3C4E-4D1B-9B11-540E018C4DF4}" destId="{026684C6-5601-4C58-B60A-2535073D0A95}" srcOrd="0" destOrd="0" parTransId="{E3D2F866-6F42-4F65-8506-7CC1576116AB}" sibTransId="{EBDAB223-0AB4-4182-8DA1-388BE3F376DC}"/>
    <dgm:cxn modelId="{C9AC867D-24B8-3C4C-A9F4-1FD3FDDF9C8F}" type="presOf" srcId="{7D0B4FF4-3C4E-4D1B-9B11-540E018C4DF4}" destId="{8E9A49FD-382D-4E42-9AF7-D902A262444E}" srcOrd="1" destOrd="0" presId="urn:microsoft.com/office/officeart/2005/8/layout/hierarchy3"/>
    <dgm:cxn modelId="{6D5E4A84-367E-7043-9FE5-B1AC1B35DDAD}" type="presOf" srcId="{184AA65E-913C-44CC-8FAE-2721FD390622}" destId="{63330818-AF3E-4EEB-BD4F-02022F0892D1}" srcOrd="0" destOrd="0" presId="urn:microsoft.com/office/officeart/2005/8/layout/hierarchy3"/>
    <dgm:cxn modelId="{27349E91-88CF-7F4B-9B49-CC4B227B4F00}" type="presOf" srcId="{BAC640BF-A335-42FE-9AE4-2211E9C1C49B}" destId="{B7A97ED0-43A3-445E-9CBA-306F162A7437}" srcOrd="0" destOrd="0" presId="urn:microsoft.com/office/officeart/2005/8/layout/hierarchy3"/>
    <dgm:cxn modelId="{B1FEF8BA-F52C-BA4E-953A-E066F39EC79C}" type="presOf" srcId="{E3D2F866-6F42-4F65-8506-7CC1576116AB}" destId="{6EB8313E-654E-4C15-9A2D-3FA23158F776}" srcOrd="0" destOrd="0" presId="urn:microsoft.com/office/officeart/2005/8/layout/hierarchy3"/>
    <dgm:cxn modelId="{E54DD5F1-2BCB-4D58-A5B4-4488B4D28932}" type="presOf" srcId="{EF96D168-784B-468B-A1DD-DDF837B63015}" destId="{33EA018D-21A0-40B3-BA25-2BBF3E7F3FB4}" srcOrd="0" destOrd="0" presId="urn:microsoft.com/office/officeart/2005/8/layout/hierarchy3"/>
    <dgm:cxn modelId="{EB4449F2-6E98-4720-967F-1C85DAB949A3}" type="presOf" srcId="{357F805D-EAC7-4F47-8873-BF2EA48274FB}" destId="{65A66F06-7A73-4DEB-AB87-6894C3AD2569}" srcOrd="0" destOrd="0" presId="urn:microsoft.com/office/officeart/2005/8/layout/hierarchy3"/>
    <dgm:cxn modelId="{09E63CF6-C731-4C5C-B7AD-DC3F139797E1}" srcId="{7D0B4FF4-3C4E-4D1B-9B11-540E018C4DF4}" destId="{68DFC442-769C-4AA0-94C7-5F240D75DF40}" srcOrd="1" destOrd="0" parTransId="{184AA65E-913C-44CC-8FAE-2721FD390622}" sibTransId="{7CE3F567-1DDC-4C5E-A0F1-CD4F7572B4E9}"/>
    <dgm:cxn modelId="{FA6F441C-5FCB-9D40-807B-863F3440E6C5}" type="presParOf" srcId="{CA0A947D-F961-4531-8ECD-60B3F55831C4}" destId="{039018D3-257C-47B2-8C39-EE42C9AECF52}" srcOrd="0" destOrd="0" presId="urn:microsoft.com/office/officeart/2005/8/layout/hierarchy3"/>
    <dgm:cxn modelId="{F3B1C4F1-B449-634D-8905-CF034002ED3C}" type="presParOf" srcId="{039018D3-257C-47B2-8C39-EE42C9AECF52}" destId="{9744573D-2443-4417-956D-BE1E178AB16C}" srcOrd="0" destOrd="0" presId="urn:microsoft.com/office/officeart/2005/8/layout/hierarchy3"/>
    <dgm:cxn modelId="{0359FE39-93FB-184A-8842-41280E23C112}" type="presParOf" srcId="{9744573D-2443-4417-956D-BE1E178AB16C}" destId="{29EDDB7F-1FCE-40C6-AD80-3E18A2B7E06F}" srcOrd="0" destOrd="0" presId="urn:microsoft.com/office/officeart/2005/8/layout/hierarchy3"/>
    <dgm:cxn modelId="{6209DCBC-0782-5744-BE30-8E9F5F71B1A2}" type="presParOf" srcId="{9744573D-2443-4417-956D-BE1E178AB16C}" destId="{8E9A49FD-382D-4E42-9AF7-D902A262444E}" srcOrd="1" destOrd="0" presId="urn:microsoft.com/office/officeart/2005/8/layout/hierarchy3"/>
    <dgm:cxn modelId="{305CA0A1-A698-684A-B0E1-7B777FF7F961}" type="presParOf" srcId="{039018D3-257C-47B2-8C39-EE42C9AECF52}" destId="{C4A725F9-ED43-4B67-8EE7-8E74BC4872AF}" srcOrd="1" destOrd="0" presId="urn:microsoft.com/office/officeart/2005/8/layout/hierarchy3"/>
    <dgm:cxn modelId="{1022E481-F226-094E-9D83-85D7D3972D94}" type="presParOf" srcId="{C4A725F9-ED43-4B67-8EE7-8E74BC4872AF}" destId="{6EB8313E-654E-4C15-9A2D-3FA23158F776}" srcOrd="0" destOrd="0" presId="urn:microsoft.com/office/officeart/2005/8/layout/hierarchy3"/>
    <dgm:cxn modelId="{04C23FF7-616F-4A49-9593-6CD5C14598BD}" type="presParOf" srcId="{C4A725F9-ED43-4B67-8EE7-8E74BC4872AF}" destId="{3DEC9A77-096C-4F69-A3D4-688ED772DD2B}" srcOrd="1" destOrd="0" presId="urn:microsoft.com/office/officeart/2005/8/layout/hierarchy3"/>
    <dgm:cxn modelId="{6A9A9D9E-6A38-194D-81BB-9A43FCD96519}" type="presParOf" srcId="{C4A725F9-ED43-4B67-8EE7-8E74BC4872AF}" destId="{63330818-AF3E-4EEB-BD4F-02022F0892D1}" srcOrd="2" destOrd="0" presId="urn:microsoft.com/office/officeart/2005/8/layout/hierarchy3"/>
    <dgm:cxn modelId="{3322E3CF-ECB4-FB42-977F-F49C94313DFA}" type="presParOf" srcId="{C4A725F9-ED43-4B67-8EE7-8E74BC4872AF}" destId="{808EF1DA-9CAB-497E-8CA6-CF054EB388E4}" srcOrd="3" destOrd="0" presId="urn:microsoft.com/office/officeart/2005/8/layout/hierarchy3"/>
    <dgm:cxn modelId="{530FA45B-CF77-1C41-AD70-8D72BB892DC8}" type="presParOf" srcId="{C4A725F9-ED43-4B67-8EE7-8E74BC4872AF}" destId="{C5F1041C-E729-4C1E-98AB-5217A5322A5C}" srcOrd="4" destOrd="0" presId="urn:microsoft.com/office/officeart/2005/8/layout/hierarchy3"/>
    <dgm:cxn modelId="{62D97355-7DA9-0F41-9CBA-771E6C03C2CD}" type="presParOf" srcId="{C4A725F9-ED43-4B67-8EE7-8E74BC4872AF}" destId="{B7A97ED0-43A3-445E-9CBA-306F162A7437}" srcOrd="5" destOrd="0" presId="urn:microsoft.com/office/officeart/2005/8/layout/hierarchy3"/>
    <dgm:cxn modelId="{676A81DC-8CF7-4AE1-BBF7-993936DA71B0}" type="presParOf" srcId="{C4A725F9-ED43-4B67-8EE7-8E74BC4872AF}" destId="{33EA018D-21A0-40B3-BA25-2BBF3E7F3FB4}" srcOrd="6" destOrd="0" presId="urn:microsoft.com/office/officeart/2005/8/layout/hierarchy3"/>
    <dgm:cxn modelId="{5E57FA86-B9FD-4CDE-90E2-66364222E177}" type="presParOf" srcId="{C4A725F9-ED43-4B67-8EE7-8E74BC4872AF}" destId="{65A66F06-7A73-4DEB-AB87-6894C3AD2569}" srcOrd="7" destOrd="0" presId="urn:microsoft.com/office/officeart/2005/8/layout/hierarchy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BBDF5-0388-45EE-A983-23DD5CD23B38}"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7D0B4FF4-3C4E-4D1B-9B11-540E018C4DF4}">
      <dgm:prSet phldrT="[Text]" custT="1"/>
      <dgm:spPr>
        <a:solidFill>
          <a:schemeClr val="accent5"/>
        </a:solidFill>
        <a:ln>
          <a:noFill/>
        </a:ln>
      </dgm:spPr>
      <dgm:t>
        <a:bodyPr/>
        <a:lstStyle/>
        <a:p>
          <a:pPr marL="0" algn="ctr" defTabSz="609493" rtl="0" eaLnBrk="1" latinLnBrk="0" hangingPunct="1"/>
          <a:r>
            <a:rPr lang="en-US" sz="1800" b="1" kern="1200" spc="300" dirty="0">
              <a:solidFill>
                <a:schemeClr val="lt1"/>
              </a:solidFill>
              <a:latin typeface="+mn-lt"/>
              <a:ea typeface="+mn-ea"/>
              <a:cs typeface="+mn-cs"/>
            </a:rPr>
            <a:t>KEY FACTS</a:t>
          </a:r>
        </a:p>
      </dgm:t>
    </dgm:pt>
    <dgm:pt modelId="{883AEF30-95F4-4A7E-93AC-3B7DE20BA270}" type="parTrans" cxnId="{3F237A01-69FA-495C-80FE-6EAD50520EE0}">
      <dgm:prSet/>
      <dgm:spPr/>
      <dgm:t>
        <a:bodyPr/>
        <a:lstStyle/>
        <a:p>
          <a:endParaRPr lang="en-US">
            <a:latin typeface="+mn-lt"/>
          </a:endParaRPr>
        </a:p>
      </dgm:t>
    </dgm:pt>
    <dgm:pt modelId="{D62E2A14-57AF-4CC3-8B18-AAB59764DD04}" type="sibTrans" cxnId="{3F237A01-69FA-495C-80FE-6EAD50520EE0}">
      <dgm:prSet/>
      <dgm:spPr/>
      <dgm:t>
        <a:bodyPr/>
        <a:lstStyle/>
        <a:p>
          <a:endParaRPr lang="en-US">
            <a:latin typeface="+mn-lt"/>
          </a:endParaRPr>
        </a:p>
      </dgm:t>
    </dgm:pt>
    <dgm:pt modelId="{026684C6-5601-4C58-B60A-2535073D0A95}">
      <dgm:prSet phldrT="[Text]" custT="1"/>
      <dgm:spPr>
        <a:solidFill>
          <a:schemeClr val="bg1"/>
        </a:solidFill>
        <a:ln>
          <a:noFill/>
        </a:ln>
        <a:effectLst>
          <a:outerShdw blurRad="127000" algn="ctr" rotWithShape="0">
            <a:prstClr val="black">
              <a:alpha val="40000"/>
            </a:prstClr>
          </a:outerShdw>
        </a:effectLst>
      </dgm:spPr>
      <dgm:t>
        <a:bodyPr/>
        <a:lstStyle/>
        <a:p>
          <a:r>
            <a:rPr lang="en-US" sz="1400" dirty="0">
              <a:latin typeface="+mn-lt"/>
            </a:rPr>
            <a:t>Collection began: </a:t>
          </a:r>
        </a:p>
        <a:p>
          <a:r>
            <a:rPr lang="en-US" sz="1400" dirty="0">
              <a:latin typeface="+mn-lt"/>
            </a:rPr>
            <a:t>Desktop: May 25, 2017</a:t>
          </a:r>
        </a:p>
      </dgm:t>
    </dgm:pt>
    <dgm:pt modelId="{E3D2F866-6F42-4F65-8506-7CC1576116AB}" type="parTrans" cxnId="{58B4E84F-F37F-4AB6-A558-CBBFF185F857}">
      <dgm:prSet/>
      <dgm:spPr>
        <a:ln>
          <a:solidFill>
            <a:schemeClr val="bg1">
              <a:lumMod val="75000"/>
            </a:schemeClr>
          </a:solidFill>
        </a:ln>
      </dgm:spPr>
      <dgm:t>
        <a:bodyPr/>
        <a:lstStyle/>
        <a:p>
          <a:endParaRPr lang="en-US">
            <a:latin typeface="+mn-lt"/>
          </a:endParaRPr>
        </a:p>
      </dgm:t>
    </dgm:pt>
    <dgm:pt modelId="{EBDAB223-0AB4-4182-8DA1-388BE3F376DC}" type="sibTrans" cxnId="{58B4E84F-F37F-4AB6-A558-CBBFF185F857}">
      <dgm:prSet/>
      <dgm:spPr/>
      <dgm:t>
        <a:bodyPr/>
        <a:lstStyle/>
        <a:p>
          <a:endParaRPr lang="en-US">
            <a:latin typeface="+mn-lt"/>
          </a:endParaRPr>
        </a:p>
      </dgm:t>
    </dgm:pt>
    <dgm:pt modelId="{BAC640BF-A335-42FE-9AE4-2211E9C1C49B}">
      <dgm:prSet phldrT="[Text]" custT="1"/>
      <dgm:spPr>
        <a:solidFill>
          <a:schemeClr val="bg1"/>
        </a:solidFill>
        <a:ln>
          <a:noFill/>
        </a:ln>
        <a:effectLst>
          <a:outerShdw blurRad="127000" algn="ctr" rotWithShape="0">
            <a:prstClr val="black">
              <a:alpha val="40000"/>
            </a:prstClr>
          </a:outerShdw>
        </a:effectLst>
      </dgm:spPr>
      <dgm:t>
        <a:bodyPr/>
        <a:lstStyle/>
        <a:p>
          <a:endParaRPr lang="en-US" sz="1400" dirty="0">
            <a:latin typeface="+mn-lt"/>
          </a:endParaRPr>
        </a:p>
      </dgm:t>
    </dgm:pt>
    <dgm:pt modelId="{E2F59B15-829A-44A5-98A7-CEBF9F93215F}" type="parTrans" cxnId="{119EBC21-EA66-4296-B471-0B8FD7DA0207}">
      <dgm:prSet/>
      <dgm:spPr>
        <a:ln>
          <a:solidFill>
            <a:schemeClr val="bg1">
              <a:lumMod val="75000"/>
            </a:schemeClr>
          </a:solidFill>
        </a:ln>
      </dgm:spPr>
      <dgm:t>
        <a:bodyPr/>
        <a:lstStyle/>
        <a:p>
          <a:endParaRPr lang="en-US">
            <a:latin typeface="+mn-lt"/>
          </a:endParaRPr>
        </a:p>
      </dgm:t>
    </dgm:pt>
    <dgm:pt modelId="{DA593F15-57D2-4675-8B29-673C8BE46A90}" type="sibTrans" cxnId="{119EBC21-EA66-4296-B471-0B8FD7DA0207}">
      <dgm:prSet/>
      <dgm:spPr/>
      <dgm:t>
        <a:bodyPr/>
        <a:lstStyle/>
        <a:p>
          <a:endParaRPr lang="en-US">
            <a:latin typeface="+mn-lt"/>
          </a:endParaRPr>
        </a:p>
      </dgm:t>
    </dgm:pt>
    <dgm:pt modelId="{68DFC442-769C-4AA0-94C7-5F240D75DF40}">
      <dgm:prSet phldrT="[Text]" custT="1"/>
      <dgm:spPr>
        <a:solidFill>
          <a:schemeClr val="bg1"/>
        </a:solidFill>
        <a:ln>
          <a:noFill/>
        </a:ln>
        <a:effectLst>
          <a:outerShdw blurRad="127000" algn="ctr" rotWithShape="0">
            <a:prstClr val="black">
              <a:alpha val="40000"/>
            </a:prstClr>
          </a:outerShdw>
        </a:effectLst>
      </dgm:spPr>
      <dgm:t>
        <a:bodyPr/>
        <a:lstStyle/>
        <a:p>
          <a:pPr algn="ctr"/>
          <a:r>
            <a:rPr lang="en-US" sz="1400" dirty="0">
              <a:solidFill>
                <a:schemeClr val="tx2"/>
              </a:solidFill>
              <a:latin typeface="+mn-lt"/>
            </a:rPr>
            <a:t>Reporting Period:</a:t>
          </a:r>
        </a:p>
        <a:p>
          <a:pPr algn="ctr"/>
          <a:r>
            <a:rPr lang="en-US" sz="1400" dirty="0">
              <a:solidFill>
                <a:schemeClr val="tx2"/>
              </a:solidFill>
              <a:latin typeface="+mn-lt"/>
            </a:rPr>
            <a:t>May 25, 2017 to March 31, 2018</a:t>
          </a:r>
        </a:p>
      </dgm:t>
    </dgm:pt>
    <dgm:pt modelId="{184AA65E-913C-44CC-8FAE-2721FD390622}" type="parTrans" cxnId="{09E63CF6-C731-4C5C-B7AD-DC3F139797E1}">
      <dgm:prSet/>
      <dgm:spPr>
        <a:ln>
          <a:solidFill>
            <a:schemeClr val="bg1">
              <a:lumMod val="75000"/>
            </a:schemeClr>
          </a:solidFill>
        </a:ln>
      </dgm:spPr>
      <dgm:t>
        <a:bodyPr/>
        <a:lstStyle/>
        <a:p>
          <a:endParaRPr lang="en-US">
            <a:latin typeface="+mn-lt"/>
          </a:endParaRPr>
        </a:p>
      </dgm:t>
    </dgm:pt>
    <dgm:pt modelId="{7CE3F567-1DDC-4C5E-A0F1-CD4F7572B4E9}" type="sibTrans" cxnId="{09E63CF6-C731-4C5C-B7AD-DC3F139797E1}">
      <dgm:prSet/>
      <dgm:spPr/>
      <dgm:t>
        <a:bodyPr/>
        <a:lstStyle/>
        <a:p>
          <a:endParaRPr lang="en-US">
            <a:latin typeface="+mn-lt"/>
          </a:endParaRPr>
        </a:p>
      </dgm:t>
    </dgm:pt>
    <dgm:pt modelId="{357F805D-EAC7-4F47-8873-BF2EA48274FB}">
      <dgm:prSet phldrT="[Text]" custT="1"/>
      <dgm:spPr>
        <a:solidFill>
          <a:schemeClr val="bg1"/>
        </a:solidFill>
        <a:ln>
          <a:noFill/>
        </a:ln>
        <a:effectLst>
          <a:outerShdw blurRad="127000" algn="ctr" rotWithShape="0">
            <a:prstClr val="black">
              <a:alpha val="40000"/>
            </a:prstClr>
          </a:outerShdw>
        </a:effectLst>
      </dgm:spPr>
      <dgm:t>
        <a:bodyPr/>
        <a:lstStyle/>
        <a:p>
          <a:r>
            <a:rPr lang="en-US" sz="1400" dirty="0">
              <a:latin typeface="+mn-lt"/>
            </a:rPr>
            <a:t>Completion Percentage:                  </a:t>
          </a:r>
        </a:p>
        <a:p>
          <a:endParaRPr lang="en-US" sz="1400" dirty="0">
            <a:latin typeface="+mn-lt"/>
          </a:endParaRPr>
        </a:p>
      </dgm:t>
    </dgm:pt>
    <dgm:pt modelId="{EF96D168-784B-468B-A1DD-DDF837B63015}" type="parTrans" cxnId="{2686BE4A-999C-4C93-91CC-2C2492142AF6}">
      <dgm:prSet/>
      <dgm:spPr>
        <a:solidFill>
          <a:schemeClr val="tx2"/>
        </a:solidFill>
        <a:ln>
          <a:solidFill>
            <a:schemeClr val="tx2"/>
          </a:solidFill>
        </a:ln>
      </dgm:spPr>
      <dgm:t>
        <a:bodyPr/>
        <a:lstStyle/>
        <a:p>
          <a:endParaRPr lang="en-US"/>
        </a:p>
      </dgm:t>
    </dgm:pt>
    <dgm:pt modelId="{9590CB26-5874-4635-A28C-6FDA05D29F39}" type="sibTrans" cxnId="{2686BE4A-999C-4C93-91CC-2C2492142AF6}">
      <dgm:prSet/>
      <dgm:spPr/>
      <dgm:t>
        <a:bodyPr/>
        <a:lstStyle/>
        <a:p>
          <a:endParaRPr lang="en-US"/>
        </a:p>
      </dgm:t>
    </dgm:pt>
    <dgm:pt modelId="{CA0A947D-F961-4531-8ECD-60B3F55831C4}" type="pres">
      <dgm:prSet presAssocID="{268BBDF5-0388-45EE-A983-23DD5CD23B38}" presName="diagram" presStyleCnt="0">
        <dgm:presLayoutVars>
          <dgm:chPref val="1"/>
          <dgm:dir/>
          <dgm:animOne val="branch"/>
          <dgm:animLvl val="lvl"/>
          <dgm:resizeHandles/>
        </dgm:presLayoutVars>
      </dgm:prSet>
      <dgm:spPr/>
    </dgm:pt>
    <dgm:pt modelId="{039018D3-257C-47B2-8C39-EE42C9AECF52}" type="pres">
      <dgm:prSet presAssocID="{7D0B4FF4-3C4E-4D1B-9B11-540E018C4DF4}" presName="root" presStyleCnt="0"/>
      <dgm:spPr/>
    </dgm:pt>
    <dgm:pt modelId="{9744573D-2443-4417-956D-BE1E178AB16C}" type="pres">
      <dgm:prSet presAssocID="{7D0B4FF4-3C4E-4D1B-9B11-540E018C4DF4}" presName="rootComposite" presStyleCnt="0"/>
      <dgm:spPr/>
    </dgm:pt>
    <dgm:pt modelId="{29EDDB7F-1FCE-40C6-AD80-3E18A2B7E06F}" type="pres">
      <dgm:prSet presAssocID="{7D0B4FF4-3C4E-4D1B-9B11-540E018C4DF4}" presName="rootText" presStyleLbl="node1" presStyleIdx="0" presStyleCnt="1" custScaleX="326528" custScaleY="74169" custLinFactNeighborX="7857" custLinFactNeighborY="-10300"/>
      <dgm:spPr/>
    </dgm:pt>
    <dgm:pt modelId="{8E9A49FD-382D-4E42-9AF7-D902A262444E}" type="pres">
      <dgm:prSet presAssocID="{7D0B4FF4-3C4E-4D1B-9B11-540E018C4DF4}" presName="rootConnector" presStyleLbl="node1" presStyleIdx="0" presStyleCnt="1"/>
      <dgm:spPr/>
    </dgm:pt>
    <dgm:pt modelId="{C4A725F9-ED43-4B67-8EE7-8E74BC4872AF}" type="pres">
      <dgm:prSet presAssocID="{7D0B4FF4-3C4E-4D1B-9B11-540E018C4DF4}" presName="childShape" presStyleCnt="0"/>
      <dgm:spPr/>
    </dgm:pt>
    <dgm:pt modelId="{6EB8313E-654E-4C15-9A2D-3FA23158F776}" type="pres">
      <dgm:prSet presAssocID="{E3D2F866-6F42-4F65-8506-7CC1576116AB}" presName="Name13" presStyleLbl="parChTrans1D2" presStyleIdx="0" presStyleCnt="4"/>
      <dgm:spPr/>
    </dgm:pt>
    <dgm:pt modelId="{3DEC9A77-096C-4F69-A3D4-688ED772DD2B}" type="pres">
      <dgm:prSet presAssocID="{026684C6-5601-4C58-B60A-2535073D0A95}" presName="childText" presStyleLbl="bgAcc1" presStyleIdx="0" presStyleCnt="4" custScaleX="335958" custScaleY="155265">
        <dgm:presLayoutVars>
          <dgm:bulletEnabled val="1"/>
        </dgm:presLayoutVars>
      </dgm:prSet>
      <dgm:spPr/>
    </dgm:pt>
    <dgm:pt modelId="{63330818-AF3E-4EEB-BD4F-02022F0892D1}" type="pres">
      <dgm:prSet presAssocID="{184AA65E-913C-44CC-8FAE-2721FD390622}" presName="Name13" presStyleLbl="parChTrans1D2" presStyleIdx="1" presStyleCnt="4"/>
      <dgm:spPr/>
    </dgm:pt>
    <dgm:pt modelId="{808EF1DA-9CAB-497E-8CA6-CF054EB388E4}" type="pres">
      <dgm:prSet presAssocID="{68DFC442-769C-4AA0-94C7-5F240D75DF40}" presName="childText" presStyleLbl="bgAcc1" presStyleIdx="1" presStyleCnt="4" custScaleX="333209" custScaleY="136007">
        <dgm:presLayoutVars>
          <dgm:bulletEnabled val="1"/>
        </dgm:presLayoutVars>
      </dgm:prSet>
      <dgm:spPr/>
    </dgm:pt>
    <dgm:pt modelId="{C5F1041C-E729-4C1E-98AB-5217A5322A5C}" type="pres">
      <dgm:prSet presAssocID="{E2F59B15-829A-44A5-98A7-CEBF9F93215F}" presName="Name13" presStyleLbl="parChTrans1D2" presStyleIdx="2" presStyleCnt="4"/>
      <dgm:spPr/>
    </dgm:pt>
    <dgm:pt modelId="{B7A97ED0-43A3-445E-9CBA-306F162A7437}" type="pres">
      <dgm:prSet presAssocID="{BAC640BF-A335-42FE-9AE4-2211E9C1C49B}" presName="childText" presStyleLbl="bgAcc1" presStyleIdx="2" presStyleCnt="4" custScaleX="335703" custScaleY="169191">
        <dgm:presLayoutVars>
          <dgm:bulletEnabled val="1"/>
        </dgm:presLayoutVars>
      </dgm:prSet>
      <dgm:spPr/>
    </dgm:pt>
    <dgm:pt modelId="{33EA018D-21A0-40B3-BA25-2BBF3E7F3FB4}" type="pres">
      <dgm:prSet presAssocID="{EF96D168-784B-468B-A1DD-DDF837B63015}" presName="Name13" presStyleLbl="parChTrans1D2" presStyleIdx="3" presStyleCnt="4"/>
      <dgm:spPr/>
    </dgm:pt>
    <dgm:pt modelId="{65A66F06-7A73-4DEB-AB87-6894C3AD2569}" type="pres">
      <dgm:prSet presAssocID="{357F805D-EAC7-4F47-8873-BF2EA48274FB}" presName="childText" presStyleLbl="bgAcc1" presStyleIdx="3" presStyleCnt="4" custScaleX="336030" custScaleY="135893" custLinFactNeighborY="0">
        <dgm:presLayoutVars>
          <dgm:bulletEnabled val="1"/>
        </dgm:presLayoutVars>
      </dgm:prSet>
      <dgm:spPr/>
    </dgm:pt>
  </dgm:ptLst>
  <dgm:cxnLst>
    <dgm:cxn modelId="{3F237A01-69FA-495C-80FE-6EAD50520EE0}" srcId="{268BBDF5-0388-45EE-A983-23DD5CD23B38}" destId="{7D0B4FF4-3C4E-4D1B-9B11-540E018C4DF4}" srcOrd="0" destOrd="0" parTransId="{883AEF30-95F4-4A7E-93AC-3B7DE20BA270}" sibTransId="{D62E2A14-57AF-4CC3-8B18-AAB59764DD04}"/>
    <dgm:cxn modelId="{71A2050B-BD37-EE45-B23A-CFB92CA4ED3C}" type="presOf" srcId="{7D0B4FF4-3C4E-4D1B-9B11-540E018C4DF4}" destId="{29EDDB7F-1FCE-40C6-AD80-3E18A2B7E06F}" srcOrd="0" destOrd="0" presId="urn:microsoft.com/office/officeart/2005/8/layout/hierarchy3"/>
    <dgm:cxn modelId="{142E6B1A-A041-C04F-A13B-FF291748856A}" type="presOf" srcId="{68DFC442-769C-4AA0-94C7-5F240D75DF40}" destId="{808EF1DA-9CAB-497E-8CA6-CF054EB388E4}" srcOrd="0" destOrd="0" presId="urn:microsoft.com/office/officeart/2005/8/layout/hierarchy3"/>
    <dgm:cxn modelId="{119EBC21-EA66-4296-B471-0B8FD7DA0207}" srcId="{7D0B4FF4-3C4E-4D1B-9B11-540E018C4DF4}" destId="{BAC640BF-A335-42FE-9AE4-2211E9C1C49B}" srcOrd="2" destOrd="0" parTransId="{E2F59B15-829A-44A5-98A7-CEBF9F93215F}" sibTransId="{DA593F15-57D2-4675-8B29-673C8BE46A90}"/>
    <dgm:cxn modelId="{8A648844-01F6-8646-A42F-E09BE53EEE3D}" type="presOf" srcId="{026684C6-5601-4C58-B60A-2535073D0A95}" destId="{3DEC9A77-096C-4F69-A3D4-688ED772DD2B}" srcOrd="0" destOrd="0" presId="urn:microsoft.com/office/officeart/2005/8/layout/hierarchy3"/>
    <dgm:cxn modelId="{2686BE4A-999C-4C93-91CC-2C2492142AF6}" srcId="{7D0B4FF4-3C4E-4D1B-9B11-540E018C4DF4}" destId="{357F805D-EAC7-4F47-8873-BF2EA48274FB}" srcOrd="3" destOrd="0" parTransId="{EF96D168-784B-468B-A1DD-DDF837B63015}" sibTransId="{9590CB26-5874-4635-A28C-6FDA05D29F39}"/>
    <dgm:cxn modelId="{CDB89A6C-A0D5-DA46-A736-4E9B664C3863}" type="presOf" srcId="{268BBDF5-0388-45EE-A983-23DD5CD23B38}" destId="{CA0A947D-F961-4531-8ECD-60B3F55831C4}" srcOrd="0" destOrd="0" presId="urn:microsoft.com/office/officeart/2005/8/layout/hierarchy3"/>
    <dgm:cxn modelId="{084B7E6D-68FC-C247-B98E-EA2B5634A4A2}" type="presOf" srcId="{E2F59B15-829A-44A5-98A7-CEBF9F93215F}" destId="{C5F1041C-E729-4C1E-98AB-5217A5322A5C}" srcOrd="0" destOrd="0" presId="urn:microsoft.com/office/officeart/2005/8/layout/hierarchy3"/>
    <dgm:cxn modelId="{58B4E84F-F37F-4AB6-A558-CBBFF185F857}" srcId="{7D0B4FF4-3C4E-4D1B-9B11-540E018C4DF4}" destId="{026684C6-5601-4C58-B60A-2535073D0A95}" srcOrd="0" destOrd="0" parTransId="{E3D2F866-6F42-4F65-8506-7CC1576116AB}" sibTransId="{EBDAB223-0AB4-4182-8DA1-388BE3F376DC}"/>
    <dgm:cxn modelId="{C9AC867D-24B8-3C4C-A9F4-1FD3FDDF9C8F}" type="presOf" srcId="{7D0B4FF4-3C4E-4D1B-9B11-540E018C4DF4}" destId="{8E9A49FD-382D-4E42-9AF7-D902A262444E}" srcOrd="1" destOrd="0" presId="urn:microsoft.com/office/officeart/2005/8/layout/hierarchy3"/>
    <dgm:cxn modelId="{6D5E4A84-367E-7043-9FE5-B1AC1B35DDAD}" type="presOf" srcId="{184AA65E-913C-44CC-8FAE-2721FD390622}" destId="{63330818-AF3E-4EEB-BD4F-02022F0892D1}" srcOrd="0" destOrd="0" presId="urn:microsoft.com/office/officeart/2005/8/layout/hierarchy3"/>
    <dgm:cxn modelId="{27349E91-88CF-7F4B-9B49-CC4B227B4F00}" type="presOf" srcId="{BAC640BF-A335-42FE-9AE4-2211E9C1C49B}" destId="{B7A97ED0-43A3-445E-9CBA-306F162A7437}" srcOrd="0" destOrd="0" presId="urn:microsoft.com/office/officeart/2005/8/layout/hierarchy3"/>
    <dgm:cxn modelId="{B1FEF8BA-F52C-BA4E-953A-E066F39EC79C}" type="presOf" srcId="{E3D2F866-6F42-4F65-8506-7CC1576116AB}" destId="{6EB8313E-654E-4C15-9A2D-3FA23158F776}" srcOrd="0" destOrd="0" presId="urn:microsoft.com/office/officeart/2005/8/layout/hierarchy3"/>
    <dgm:cxn modelId="{E54DD5F1-2BCB-4D58-A5B4-4488B4D28932}" type="presOf" srcId="{EF96D168-784B-468B-A1DD-DDF837B63015}" destId="{33EA018D-21A0-40B3-BA25-2BBF3E7F3FB4}" srcOrd="0" destOrd="0" presId="urn:microsoft.com/office/officeart/2005/8/layout/hierarchy3"/>
    <dgm:cxn modelId="{EB4449F2-6E98-4720-967F-1C85DAB949A3}" type="presOf" srcId="{357F805D-EAC7-4F47-8873-BF2EA48274FB}" destId="{65A66F06-7A73-4DEB-AB87-6894C3AD2569}" srcOrd="0" destOrd="0" presId="urn:microsoft.com/office/officeart/2005/8/layout/hierarchy3"/>
    <dgm:cxn modelId="{09E63CF6-C731-4C5C-B7AD-DC3F139797E1}" srcId="{7D0B4FF4-3C4E-4D1B-9B11-540E018C4DF4}" destId="{68DFC442-769C-4AA0-94C7-5F240D75DF40}" srcOrd="1" destOrd="0" parTransId="{184AA65E-913C-44CC-8FAE-2721FD390622}" sibTransId="{7CE3F567-1DDC-4C5E-A0F1-CD4F7572B4E9}"/>
    <dgm:cxn modelId="{FA6F441C-5FCB-9D40-807B-863F3440E6C5}" type="presParOf" srcId="{CA0A947D-F961-4531-8ECD-60B3F55831C4}" destId="{039018D3-257C-47B2-8C39-EE42C9AECF52}" srcOrd="0" destOrd="0" presId="urn:microsoft.com/office/officeart/2005/8/layout/hierarchy3"/>
    <dgm:cxn modelId="{F3B1C4F1-B449-634D-8905-CF034002ED3C}" type="presParOf" srcId="{039018D3-257C-47B2-8C39-EE42C9AECF52}" destId="{9744573D-2443-4417-956D-BE1E178AB16C}" srcOrd="0" destOrd="0" presId="urn:microsoft.com/office/officeart/2005/8/layout/hierarchy3"/>
    <dgm:cxn modelId="{0359FE39-93FB-184A-8842-41280E23C112}" type="presParOf" srcId="{9744573D-2443-4417-956D-BE1E178AB16C}" destId="{29EDDB7F-1FCE-40C6-AD80-3E18A2B7E06F}" srcOrd="0" destOrd="0" presId="urn:microsoft.com/office/officeart/2005/8/layout/hierarchy3"/>
    <dgm:cxn modelId="{6209DCBC-0782-5744-BE30-8E9F5F71B1A2}" type="presParOf" srcId="{9744573D-2443-4417-956D-BE1E178AB16C}" destId="{8E9A49FD-382D-4E42-9AF7-D902A262444E}" srcOrd="1" destOrd="0" presId="urn:microsoft.com/office/officeart/2005/8/layout/hierarchy3"/>
    <dgm:cxn modelId="{305CA0A1-A698-684A-B0E1-7B777FF7F961}" type="presParOf" srcId="{039018D3-257C-47B2-8C39-EE42C9AECF52}" destId="{C4A725F9-ED43-4B67-8EE7-8E74BC4872AF}" srcOrd="1" destOrd="0" presId="urn:microsoft.com/office/officeart/2005/8/layout/hierarchy3"/>
    <dgm:cxn modelId="{1022E481-F226-094E-9D83-85D7D3972D94}" type="presParOf" srcId="{C4A725F9-ED43-4B67-8EE7-8E74BC4872AF}" destId="{6EB8313E-654E-4C15-9A2D-3FA23158F776}" srcOrd="0" destOrd="0" presId="urn:microsoft.com/office/officeart/2005/8/layout/hierarchy3"/>
    <dgm:cxn modelId="{04C23FF7-616F-4A49-9593-6CD5C14598BD}" type="presParOf" srcId="{C4A725F9-ED43-4B67-8EE7-8E74BC4872AF}" destId="{3DEC9A77-096C-4F69-A3D4-688ED772DD2B}" srcOrd="1" destOrd="0" presId="urn:microsoft.com/office/officeart/2005/8/layout/hierarchy3"/>
    <dgm:cxn modelId="{6A9A9D9E-6A38-194D-81BB-9A43FCD96519}" type="presParOf" srcId="{C4A725F9-ED43-4B67-8EE7-8E74BC4872AF}" destId="{63330818-AF3E-4EEB-BD4F-02022F0892D1}" srcOrd="2" destOrd="0" presId="urn:microsoft.com/office/officeart/2005/8/layout/hierarchy3"/>
    <dgm:cxn modelId="{3322E3CF-ECB4-FB42-977F-F49C94313DFA}" type="presParOf" srcId="{C4A725F9-ED43-4B67-8EE7-8E74BC4872AF}" destId="{808EF1DA-9CAB-497E-8CA6-CF054EB388E4}" srcOrd="3" destOrd="0" presId="urn:microsoft.com/office/officeart/2005/8/layout/hierarchy3"/>
    <dgm:cxn modelId="{530FA45B-CF77-1C41-AD70-8D72BB892DC8}" type="presParOf" srcId="{C4A725F9-ED43-4B67-8EE7-8E74BC4872AF}" destId="{C5F1041C-E729-4C1E-98AB-5217A5322A5C}" srcOrd="4" destOrd="0" presId="urn:microsoft.com/office/officeart/2005/8/layout/hierarchy3"/>
    <dgm:cxn modelId="{62D97355-7DA9-0F41-9CBA-771E6C03C2CD}" type="presParOf" srcId="{C4A725F9-ED43-4B67-8EE7-8E74BC4872AF}" destId="{B7A97ED0-43A3-445E-9CBA-306F162A7437}" srcOrd="5" destOrd="0" presId="urn:microsoft.com/office/officeart/2005/8/layout/hierarchy3"/>
    <dgm:cxn modelId="{676A81DC-8CF7-4AE1-BBF7-993936DA71B0}" type="presParOf" srcId="{C4A725F9-ED43-4B67-8EE7-8E74BC4872AF}" destId="{33EA018D-21A0-40B3-BA25-2BBF3E7F3FB4}" srcOrd="6" destOrd="0" presId="urn:microsoft.com/office/officeart/2005/8/layout/hierarchy3"/>
    <dgm:cxn modelId="{5E57FA86-B9FD-4CDE-90E2-66364222E177}" type="presParOf" srcId="{C4A725F9-ED43-4B67-8EE7-8E74BC4872AF}" destId="{65A66F06-7A73-4DEB-AB87-6894C3AD2569}" srcOrd="7" destOrd="0" presId="urn:microsoft.com/office/officeart/2005/8/layout/hierarchy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158B3-50BE-AE42-A810-C5FCB737F1D4}">
      <dsp:nvSpPr>
        <dsp:cNvPr id="0" name=""/>
        <dsp:cNvSpPr/>
      </dsp:nvSpPr>
      <dsp:spPr>
        <a:xfrm>
          <a:off x="536545" y="3378"/>
          <a:ext cx="3583884" cy="851353"/>
        </a:xfrm>
        <a:prstGeom prst="rect">
          <a:avLst/>
        </a:prstGeom>
        <a:solidFill>
          <a:schemeClr val="accent5"/>
        </a:solidFill>
        <a:ln w="28575"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en-US" sz="2400" b="0" kern="1200" dirty="0">
              <a:solidFill>
                <a:schemeClr val="bg1"/>
              </a:solidFill>
            </a:rPr>
            <a:t>Methodology &amp; Objective</a:t>
          </a:r>
          <a:endParaRPr lang="en-US" sz="3600" kern="1200" dirty="0">
            <a:solidFill>
              <a:schemeClr val="bg1"/>
            </a:solidFill>
          </a:endParaRPr>
        </a:p>
      </dsp:txBody>
      <dsp:txXfrm>
        <a:off x="536545" y="3378"/>
        <a:ext cx="3583884" cy="851353"/>
      </dsp:txXfrm>
    </dsp:sp>
    <dsp:sp modelId="{CE2D3278-581E-8C45-A366-1AC91339D61C}">
      <dsp:nvSpPr>
        <dsp:cNvPr id="0" name=""/>
        <dsp:cNvSpPr/>
      </dsp:nvSpPr>
      <dsp:spPr>
        <a:xfrm>
          <a:off x="536545" y="996623"/>
          <a:ext cx="3583884" cy="851353"/>
        </a:xfrm>
        <a:prstGeom prst="rect">
          <a:avLst/>
        </a:prstGeom>
        <a:solidFill>
          <a:schemeClr val="accent5"/>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dirty="0">
              <a:solidFill>
                <a:schemeClr val="bg1"/>
              </a:solidFill>
            </a:rPr>
            <a:t>Recommendations</a:t>
          </a:r>
        </a:p>
      </dsp:txBody>
      <dsp:txXfrm>
        <a:off x="536545" y="996623"/>
        <a:ext cx="3583884" cy="851353"/>
      </dsp:txXfrm>
    </dsp:sp>
    <dsp:sp modelId="{03DFF4D7-3FF1-0F48-8839-0472B70204E0}">
      <dsp:nvSpPr>
        <dsp:cNvPr id="0" name=""/>
        <dsp:cNvSpPr/>
      </dsp:nvSpPr>
      <dsp:spPr>
        <a:xfrm>
          <a:off x="536545" y="1989869"/>
          <a:ext cx="3583884" cy="851353"/>
        </a:xfrm>
        <a:prstGeom prst="rect">
          <a:avLst/>
        </a:prstGeom>
        <a:solidFill>
          <a:schemeClr val="accent5"/>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bg1"/>
              </a:solidFill>
            </a:rPr>
            <a:t>Aggregate Results</a:t>
          </a:r>
        </a:p>
      </dsp:txBody>
      <dsp:txXfrm>
        <a:off x="536545" y="1989869"/>
        <a:ext cx="3583884" cy="851353"/>
      </dsp:txXfrm>
    </dsp:sp>
    <dsp:sp modelId="{A7449200-48AC-024D-816D-59E1D08CB588}">
      <dsp:nvSpPr>
        <dsp:cNvPr id="0" name=""/>
        <dsp:cNvSpPr/>
      </dsp:nvSpPr>
      <dsp:spPr>
        <a:xfrm>
          <a:off x="536545" y="2983114"/>
          <a:ext cx="3583884" cy="851353"/>
        </a:xfrm>
        <a:prstGeom prst="rect">
          <a:avLst/>
        </a:prstGeom>
        <a:solidFill>
          <a:schemeClr val="accent5"/>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en-US" sz="2400" b="0" kern="1200" dirty="0">
              <a:solidFill>
                <a:schemeClr val="bg1"/>
              </a:solidFill>
            </a:rPr>
            <a:t>Convergence Issues</a:t>
          </a:r>
        </a:p>
      </dsp:txBody>
      <dsp:txXfrm>
        <a:off x="536545" y="2983114"/>
        <a:ext cx="3583884" cy="851353"/>
      </dsp:txXfrm>
    </dsp:sp>
    <dsp:sp modelId="{82B5E819-4D0F-4ABC-A1CE-8DDE79571D4C}">
      <dsp:nvSpPr>
        <dsp:cNvPr id="0" name=""/>
        <dsp:cNvSpPr/>
      </dsp:nvSpPr>
      <dsp:spPr>
        <a:xfrm>
          <a:off x="536545" y="3976360"/>
          <a:ext cx="3583884" cy="851353"/>
        </a:xfrm>
        <a:prstGeom prst="rect">
          <a:avLst/>
        </a:prstGeom>
        <a:solidFill>
          <a:schemeClr val="accent5"/>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en-US" sz="2400" b="0" kern="1200" dirty="0">
              <a:solidFill>
                <a:schemeClr val="bg1"/>
              </a:solidFill>
            </a:rPr>
            <a:t>Next Steps</a:t>
          </a:r>
        </a:p>
      </dsp:txBody>
      <dsp:txXfrm>
        <a:off x="536545" y="3976360"/>
        <a:ext cx="3583884" cy="851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DDB7F-1FCE-40C6-AD80-3E18A2B7E06F}">
      <dsp:nvSpPr>
        <dsp:cNvPr id="0" name=""/>
        <dsp:cNvSpPr/>
      </dsp:nvSpPr>
      <dsp:spPr>
        <a:xfrm>
          <a:off x="96908" y="118968"/>
          <a:ext cx="3900572" cy="442996"/>
        </a:xfrm>
        <a:prstGeom prst="roundRect">
          <a:avLst>
            <a:gd name="adj" fmla="val 10000"/>
          </a:avLst>
        </a:prstGeom>
        <a:solidFill>
          <a:schemeClr val="accent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609493" rtl="0" eaLnBrk="1" latinLnBrk="0" hangingPunct="1">
            <a:lnSpc>
              <a:spcPct val="90000"/>
            </a:lnSpc>
            <a:spcBef>
              <a:spcPct val="0"/>
            </a:spcBef>
            <a:spcAft>
              <a:spcPct val="35000"/>
            </a:spcAft>
            <a:buNone/>
          </a:pPr>
          <a:r>
            <a:rPr lang="en-US" sz="1800" b="1" kern="1200" spc="300" dirty="0">
              <a:solidFill>
                <a:schemeClr val="lt1"/>
              </a:solidFill>
              <a:latin typeface="+mn-lt"/>
              <a:ea typeface="+mn-ea"/>
              <a:cs typeface="+mn-cs"/>
            </a:rPr>
            <a:t>KEY FACTS</a:t>
          </a:r>
        </a:p>
      </dsp:txBody>
      <dsp:txXfrm>
        <a:off x="109883" y="131943"/>
        <a:ext cx="3874622" cy="417046"/>
      </dsp:txXfrm>
    </dsp:sp>
    <dsp:sp modelId="{6EB8313E-654E-4C15-9A2D-3FA23158F776}">
      <dsp:nvSpPr>
        <dsp:cNvPr id="0" name=""/>
        <dsp:cNvSpPr/>
      </dsp:nvSpPr>
      <dsp:spPr>
        <a:xfrm>
          <a:off x="486965" y="561964"/>
          <a:ext cx="296200" cy="674523"/>
        </a:xfrm>
        <a:custGeom>
          <a:avLst/>
          <a:gdLst/>
          <a:ahLst/>
          <a:cxnLst/>
          <a:rect l="0" t="0" r="0" b="0"/>
          <a:pathLst>
            <a:path>
              <a:moveTo>
                <a:pt x="0" y="0"/>
              </a:moveTo>
              <a:lnTo>
                <a:pt x="0" y="674523"/>
              </a:lnTo>
              <a:lnTo>
                <a:pt x="296200" y="674523"/>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3DEC9A77-096C-4F69-A3D4-688ED772DD2B}">
      <dsp:nvSpPr>
        <dsp:cNvPr id="0" name=""/>
        <dsp:cNvSpPr/>
      </dsp:nvSpPr>
      <dsp:spPr>
        <a:xfrm>
          <a:off x="783166" y="772804"/>
          <a:ext cx="3210575" cy="927366"/>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Collection began: </a:t>
          </a:r>
        </a:p>
        <a:p>
          <a:pPr marL="0" lvl="0" indent="0" algn="ctr" defTabSz="622300">
            <a:lnSpc>
              <a:spcPct val="90000"/>
            </a:lnSpc>
            <a:spcBef>
              <a:spcPct val="0"/>
            </a:spcBef>
            <a:spcAft>
              <a:spcPct val="35000"/>
            </a:spcAft>
            <a:buNone/>
          </a:pPr>
          <a:r>
            <a:rPr lang="en-US" sz="1400" kern="1200" dirty="0">
              <a:latin typeface="+mn-lt"/>
            </a:rPr>
            <a:t>Desktop: August 2006</a:t>
          </a:r>
        </a:p>
      </dsp:txBody>
      <dsp:txXfrm>
        <a:off x="810328" y="799966"/>
        <a:ext cx="3156251" cy="873042"/>
      </dsp:txXfrm>
    </dsp:sp>
    <dsp:sp modelId="{63330818-AF3E-4EEB-BD4F-02022F0892D1}">
      <dsp:nvSpPr>
        <dsp:cNvPr id="0" name=""/>
        <dsp:cNvSpPr/>
      </dsp:nvSpPr>
      <dsp:spPr>
        <a:xfrm>
          <a:off x="486965" y="561964"/>
          <a:ext cx="296200" cy="1693697"/>
        </a:xfrm>
        <a:custGeom>
          <a:avLst/>
          <a:gdLst/>
          <a:ahLst/>
          <a:cxnLst/>
          <a:rect l="0" t="0" r="0" b="0"/>
          <a:pathLst>
            <a:path>
              <a:moveTo>
                <a:pt x="0" y="0"/>
              </a:moveTo>
              <a:lnTo>
                <a:pt x="0" y="1693697"/>
              </a:lnTo>
              <a:lnTo>
                <a:pt x="296200" y="1693697"/>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808EF1DA-9CAB-497E-8CA6-CF054EB388E4}">
      <dsp:nvSpPr>
        <dsp:cNvPr id="0" name=""/>
        <dsp:cNvSpPr/>
      </dsp:nvSpPr>
      <dsp:spPr>
        <a:xfrm>
          <a:off x="783166" y="1849491"/>
          <a:ext cx="3184304" cy="812342"/>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latin typeface="+mn-lt"/>
            </a:rPr>
            <a:t>Reporting Period:</a:t>
          </a:r>
        </a:p>
        <a:p>
          <a:pPr marL="0" lvl="0" indent="0" algn="ctr" defTabSz="622300">
            <a:lnSpc>
              <a:spcPct val="90000"/>
            </a:lnSpc>
            <a:spcBef>
              <a:spcPct val="0"/>
            </a:spcBef>
            <a:spcAft>
              <a:spcPct val="35000"/>
            </a:spcAft>
            <a:buNone/>
          </a:pPr>
          <a:r>
            <a:rPr lang="en-US" sz="1400" kern="1200" dirty="0">
              <a:solidFill>
                <a:schemeClr val="tx2"/>
              </a:solidFill>
              <a:latin typeface="+mn-lt"/>
            </a:rPr>
            <a:t>January 16, 2017 to March 31, 2018</a:t>
          </a:r>
        </a:p>
      </dsp:txBody>
      <dsp:txXfrm>
        <a:off x="806959" y="1873284"/>
        <a:ext cx="3136718" cy="764756"/>
      </dsp:txXfrm>
    </dsp:sp>
    <dsp:sp modelId="{C5F1041C-E729-4C1E-98AB-5217A5322A5C}">
      <dsp:nvSpPr>
        <dsp:cNvPr id="0" name=""/>
        <dsp:cNvSpPr/>
      </dsp:nvSpPr>
      <dsp:spPr>
        <a:xfrm>
          <a:off x="486965" y="561964"/>
          <a:ext cx="296200" cy="2754460"/>
        </a:xfrm>
        <a:custGeom>
          <a:avLst/>
          <a:gdLst/>
          <a:ahLst/>
          <a:cxnLst/>
          <a:rect l="0" t="0" r="0" b="0"/>
          <a:pathLst>
            <a:path>
              <a:moveTo>
                <a:pt x="0" y="0"/>
              </a:moveTo>
              <a:lnTo>
                <a:pt x="0" y="2754460"/>
              </a:lnTo>
              <a:lnTo>
                <a:pt x="296200" y="275446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B7A97ED0-43A3-445E-9CBA-306F162A7437}">
      <dsp:nvSpPr>
        <dsp:cNvPr id="0" name=""/>
        <dsp:cNvSpPr/>
      </dsp:nvSpPr>
      <dsp:spPr>
        <a:xfrm>
          <a:off x="783166" y="2811153"/>
          <a:ext cx="3208138" cy="1010543"/>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latin typeface="+mn-lt"/>
          </a:endParaRPr>
        </a:p>
      </dsp:txBody>
      <dsp:txXfrm>
        <a:off x="812764" y="2840751"/>
        <a:ext cx="3148942" cy="951347"/>
      </dsp:txXfrm>
    </dsp:sp>
    <dsp:sp modelId="{33EA018D-21A0-40B3-BA25-2BBF3E7F3FB4}">
      <dsp:nvSpPr>
        <dsp:cNvPr id="0" name=""/>
        <dsp:cNvSpPr/>
      </dsp:nvSpPr>
      <dsp:spPr>
        <a:xfrm>
          <a:off x="486965" y="561964"/>
          <a:ext cx="296200" cy="3814883"/>
        </a:xfrm>
        <a:custGeom>
          <a:avLst/>
          <a:gdLst/>
          <a:ahLst/>
          <a:cxnLst/>
          <a:rect l="0" t="0" r="0" b="0"/>
          <a:pathLst>
            <a:path>
              <a:moveTo>
                <a:pt x="0" y="0"/>
              </a:moveTo>
              <a:lnTo>
                <a:pt x="0" y="3814883"/>
              </a:lnTo>
              <a:lnTo>
                <a:pt x="296200" y="3814883"/>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65A66F06-7A73-4DEB-AB87-6894C3AD2569}">
      <dsp:nvSpPr>
        <dsp:cNvPr id="0" name=""/>
        <dsp:cNvSpPr/>
      </dsp:nvSpPr>
      <dsp:spPr>
        <a:xfrm>
          <a:off x="783166" y="3971017"/>
          <a:ext cx="3211263" cy="811661"/>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Completion Percentage:                  </a:t>
          </a:r>
        </a:p>
        <a:p>
          <a:pPr marL="0" lvl="0" indent="0" algn="ctr" defTabSz="622300">
            <a:lnSpc>
              <a:spcPct val="90000"/>
            </a:lnSpc>
            <a:spcBef>
              <a:spcPct val="0"/>
            </a:spcBef>
            <a:spcAft>
              <a:spcPct val="35000"/>
            </a:spcAft>
            <a:buNone/>
          </a:pPr>
          <a:endParaRPr lang="en-US" sz="1400" kern="1200" dirty="0">
            <a:latin typeface="+mn-lt"/>
          </a:endParaRPr>
        </a:p>
      </dsp:txBody>
      <dsp:txXfrm>
        <a:off x="806939" y="3994790"/>
        <a:ext cx="3163717" cy="764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DDB7F-1FCE-40C6-AD80-3E18A2B7E06F}">
      <dsp:nvSpPr>
        <dsp:cNvPr id="0" name=""/>
        <dsp:cNvSpPr/>
      </dsp:nvSpPr>
      <dsp:spPr>
        <a:xfrm>
          <a:off x="96908" y="118968"/>
          <a:ext cx="3900572" cy="442996"/>
        </a:xfrm>
        <a:prstGeom prst="roundRect">
          <a:avLst>
            <a:gd name="adj" fmla="val 10000"/>
          </a:avLst>
        </a:prstGeom>
        <a:solidFill>
          <a:schemeClr val="accent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609493" rtl="0" eaLnBrk="1" latinLnBrk="0" hangingPunct="1">
            <a:lnSpc>
              <a:spcPct val="90000"/>
            </a:lnSpc>
            <a:spcBef>
              <a:spcPct val="0"/>
            </a:spcBef>
            <a:spcAft>
              <a:spcPct val="35000"/>
            </a:spcAft>
            <a:buNone/>
          </a:pPr>
          <a:r>
            <a:rPr lang="en-US" sz="1800" b="1" kern="1200" spc="300" dirty="0">
              <a:solidFill>
                <a:schemeClr val="lt1"/>
              </a:solidFill>
              <a:latin typeface="+mn-lt"/>
              <a:ea typeface="+mn-ea"/>
              <a:cs typeface="+mn-cs"/>
            </a:rPr>
            <a:t>KEY FACTS</a:t>
          </a:r>
        </a:p>
      </dsp:txBody>
      <dsp:txXfrm>
        <a:off x="109883" y="131943"/>
        <a:ext cx="3874622" cy="417046"/>
      </dsp:txXfrm>
    </dsp:sp>
    <dsp:sp modelId="{6EB8313E-654E-4C15-9A2D-3FA23158F776}">
      <dsp:nvSpPr>
        <dsp:cNvPr id="0" name=""/>
        <dsp:cNvSpPr/>
      </dsp:nvSpPr>
      <dsp:spPr>
        <a:xfrm>
          <a:off x="486965" y="561964"/>
          <a:ext cx="296200" cy="674523"/>
        </a:xfrm>
        <a:custGeom>
          <a:avLst/>
          <a:gdLst/>
          <a:ahLst/>
          <a:cxnLst/>
          <a:rect l="0" t="0" r="0" b="0"/>
          <a:pathLst>
            <a:path>
              <a:moveTo>
                <a:pt x="0" y="0"/>
              </a:moveTo>
              <a:lnTo>
                <a:pt x="0" y="674523"/>
              </a:lnTo>
              <a:lnTo>
                <a:pt x="296200" y="674523"/>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3DEC9A77-096C-4F69-A3D4-688ED772DD2B}">
      <dsp:nvSpPr>
        <dsp:cNvPr id="0" name=""/>
        <dsp:cNvSpPr/>
      </dsp:nvSpPr>
      <dsp:spPr>
        <a:xfrm>
          <a:off x="783166" y="772804"/>
          <a:ext cx="3210575" cy="927366"/>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Collection began: </a:t>
          </a:r>
        </a:p>
        <a:p>
          <a:pPr marL="0" lvl="0" indent="0" algn="ctr" defTabSz="622300">
            <a:lnSpc>
              <a:spcPct val="90000"/>
            </a:lnSpc>
            <a:spcBef>
              <a:spcPct val="0"/>
            </a:spcBef>
            <a:spcAft>
              <a:spcPct val="35000"/>
            </a:spcAft>
            <a:buNone/>
          </a:pPr>
          <a:r>
            <a:rPr lang="en-US" sz="1400" kern="1200" dirty="0">
              <a:latin typeface="+mn-lt"/>
            </a:rPr>
            <a:t>Desktop: May 25, 2017</a:t>
          </a:r>
        </a:p>
      </dsp:txBody>
      <dsp:txXfrm>
        <a:off x="810328" y="799966"/>
        <a:ext cx="3156251" cy="873042"/>
      </dsp:txXfrm>
    </dsp:sp>
    <dsp:sp modelId="{63330818-AF3E-4EEB-BD4F-02022F0892D1}">
      <dsp:nvSpPr>
        <dsp:cNvPr id="0" name=""/>
        <dsp:cNvSpPr/>
      </dsp:nvSpPr>
      <dsp:spPr>
        <a:xfrm>
          <a:off x="486965" y="561964"/>
          <a:ext cx="296200" cy="1693697"/>
        </a:xfrm>
        <a:custGeom>
          <a:avLst/>
          <a:gdLst/>
          <a:ahLst/>
          <a:cxnLst/>
          <a:rect l="0" t="0" r="0" b="0"/>
          <a:pathLst>
            <a:path>
              <a:moveTo>
                <a:pt x="0" y="0"/>
              </a:moveTo>
              <a:lnTo>
                <a:pt x="0" y="1693697"/>
              </a:lnTo>
              <a:lnTo>
                <a:pt x="296200" y="1693697"/>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808EF1DA-9CAB-497E-8CA6-CF054EB388E4}">
      <dsp:nvSpPr>
        <dsp:cNvPr id="0" name=""/>
        <dsp:cNvSpPr/>
      </dsp:nvSpPr>
      <dsp:spPr>
        <a:xfrm>
          <a:off x="783166" y="1849491"/>
          <a:ext cx="3184304" cy="812342"/>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latin typeface="+mn-lt"/>
            </a:rPr>
            <a:t>Reporting Period:</a:t>
          </a:r>
        </a:p>
        <a:p>
          <a:pPr marL="0" lvl="0" indent="0" algn="ctr" defTabSz="622300">
            <a:lnSpc>
              <a:spcPct val="90000"/>
            </a:lnSpc>
            <a:spcBef>
              <a:spcPct val="0"/>
            </a:spcBef>
            <a:spcAft>
              <a:spcPct val="35000"/>
            </a:spcAft>
            <a:buNone/>
          </a:pPr>
          <a:r>
            <a:rPr lang="en-US" sz="1400" kern="1200" dirty="0">
              <a:solidFill>
                <a:schemeClr val="tx2"/>
              </a:solidFill>
              <a:latin typeface="+mn-lt"/>
            </a:rPr>
            <a:t>May 25, 2017 to March 31, 2018</a:t>
          </a:r>
        </a:p>
      </dsp:txBody>
      <dsp:txXfrm>
        <a:off x="806959" y="1873284"/>
        <a:ext cx="3136718" cy="764756"/>
      </dsp:txXfrm>
    </dsp:sp>
    <dsp:sp modelId="{C5F1041C-E729-4C1E-98AB-5217A5322A5C}">
      <dsp:nvSpPr>
        <dsp:cNvPr id="0" name=""/>
        <dsp:cNvSpPr/>
      </dsp:nvSpPr>
      <dsp:spPr>
        <a:xfrm>
          <a:off x="486965" y="561964"/>
          <a:ext cx="296200" cy="2754460"/>
        </a:xfrm>
        <a:custGeom>
          <a:avLst/>
          <a:gdLst/>
          <a:ahLst/>
          <a:cxnLst/>
          <a:rect l="0" t="0" r="0" b="0"/>
          <a:pathLst>
            <a:path>
              <a:moveTo>
                <a:pt x="0" y="0"/>
              </a:moveTo>
              <a:lnTo>
                <a:pt x="0" y="2754460"/>
              </a:lnTo>
              <a:lnTo>
                <a:pt x="296200" y="2754460"/>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B7A97ED0-43A3-445E-9CBA-306F162A7437}">
      <dsp:nvSpPr>
        <dsp:cNvPr id="0" name=""/>
        <dsp:cNvSpPr/>
      </dsp:nvSpPr>
      <dsp:spPr>
        <a:xfrm>
          <a:off x="783166" y="2811153"/>
          <a:ext cx="3208138" cy="1010543"/>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latin typeface="+mn-lt"/>
          </a:endParaRPr>
        </a:p>
      </dsp:txBody>
      <dsp:txXfrm>
        <a:off x="812764" y="2840751"/>
        <a:ext cx="3148942" cy="951347"/>
      </dsp:txXfrm>
    </dsp:sp>
    <dsp:sp modelId="{33EA018D-21A0-40B3-BA25-2BBF3E7F3FB4}">
      <dsp:nvSpPr>
        <dsp:cNvPr id="0" name=""/>
        <dsp:cNvSpPr/>
      </dsp:nvSpPr>
      <dsp:spPr>
        <a:xfrm>
          <a:off x="486965" y="561964"/>
          <a:ext cx="296200" cy="3814883"/>
        </a:xfrm>
        <a:custGeom>
          <a:avLst/>
          <a:gdLst/>
          <a:ahLst/>
          <a:cxnLst/>
          <a:rect l="0" t="0" r="0" b="0"/>
          <a:pathLst>
            <a:path>
              <a:moveTo>
                <a:pt x="0" y="0"/>
              </a:moveTo>
              <a:lnTo>
                <a:pt x="0" y="3814883"/>
              </a:lnTo>
              <a:lnTo>
                <a:pt x="296200" y="3814883"/>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65A66F06-7A73-4DEB-AB87-6894C3AD2569}">
      <dsp:nvSpPr>
        <dsp:cNvPr id="0" name=""/>
        <dsp:cNvSpPr/>
      </dsp:nvSpPr>
      <dsp:spPr>
        <a:xfrm>
          <a:off x="783166" y="3971017"/>
          <a:ext cx="3211263" cy="811661"/>
        </a:xfrm>
        <a:prstGeom prst="roundRect">
          <a:avLst>
            <a:gd name="adj" fmla="val 10000"/>
          </a:avLst>
        </a:prstGeom>
        <a:solidFill>
          <a:schemeClr val="bg1"/>
        </a:solidFill>
        <a:ln w="25400" cap="flat" cmpd="sng" algn="ctr">
          <a:noFill/>
          <a:prstDash val="solid"/>
        </a:ln>
        <a:effectLst>
          <a:outerShdw blurRad="127000" algn="c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Completion Percentage:                  </a:t>
          </a:r>
        </a:p>
        <a:p>
          <a:pPr marL="0" lvl="0" indent="0" algn="ctr" defTabSz="622300">
            <a:lnSpc>
              <a:spcPct val="90000"/>
            </a:lnSpc>
            <a:spcBef>
              <a:spcPct val="0"/>
            </a:spcBef>
            <a:spcAft>
              <a:spcPct val="35000"/>
            </a:spcAft>
            <a:buNone/>
          </a:pPr>
          <a:endParaRPr lang="en-US" sz="1400" kern="1200" dirty="0">
            <a:latin typeface="+mn-lt"/>
          </a:endParaRPr>
        </a:p>
      </dsp:txBody>
      <dsp:txXfrm>
        <a:off x="806939" y="3994790"/>
        <a:ext cx="3163717" cy="7641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0.07274</cdr:x>
      <cdr:y>0.09397</cdr:y>
    </cdr:from>
    <cdr:to>
      <cdr:x>0.92694</cdr:x>
      <cdr:y>0.90565</cdr:y>
    </cdr:to>
    <cdr:sp macro="" textlink="">
      <cdr:nvSpPr>
        <cdr:cNvPr id="3" name="Oval 2"/>
        <cdr:cNvSpPr/>
      </cdr:nvSpPr>
      <cdr:spPr>
        <a:xfrm xmlns:a="http://schemas.openxmlformats.org/drawingml/2006/main">
          <a:off x="192643" y="261902"/>
          <a:ext cx="2262246" cy="2262213"/>
        </a:xfrm>
        <a:prstGeom xmlns:a="http://schemas.openxmlformats.org/drawingml/2006/main" prst="ellipse">
          <a:avLst/>
        </a:prstGeom>
        <a:noFill xmlns:a="http://schemas.openxmlformats.org/drawingml/2006/main"/>
        <a:ln xmlns:a="http://schemas.openxmlformats.org/drawingml/2006/main" w="219075" cmpd="sng">
          <a:solidFill>
            <a:schemeClr val="bg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0.07274</cdr:x>
      <cdr:y>0.09397</cdr:y>
    </cdr:from>
    <cdr:to>
      <cdr:x>0.92694</cdr:x>
      <cdr:y>0.90565</cdr:y>
    </cdr:to>
    <cdr:sp macro="" textlink="">
      <cdr:nvSpPr>
        <cdr:cNvPr id="3" name="Oval 2"/>
        <cdr:cNvSpPr/>
      </cdr:nvSpPr>
      <cdr:spPr>
        <a:xfrm xmlns:a="http://schemas.openxmlformats.org/drawingml/2006/main">
          <a:off x="192643" y="261902"/>
          <a:ext cx="2262246" cy="2262213"/>
        </a:xfrm>
        <a:prstGeom xmlns:a="http://schemas.openxmlformats.org/drawingml/2006/main" prst="ellipse">
          <a:avLst/>
        </a:prstGeom>
        <a:noFill xmlns:a="http://schemas.openxmlformats.org/drawingml/2006/main"/>
        <a:ln xmlns:a="http://schemas.openxmlformats.org/drawingml/2006/main" w="219075" cmpd="sng">
          <a:solidFill>
            <a:schemeClr val="bg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0.07274</cdr:x>
      <cdr:y>0.09397</cdr:y>
    </cdr:from>
    <cdr:to>
      <cdr:x>0.92694</cdr:x>
      <cdr:y>0.90565</cdr:y>
    </cdr:to>
    <cdr:sp macro="" textlink="">
      <cdr:nvSpPr>
        <cdr:cNvPr id="3" name="Oval 2"/>
        <cdr:cNvSpPr/>
      </cdr:nvSpPr>
      <cdr:spPr>
        <a:xfrm xmlns:a="http://schemas.openxmlformats.org/drawingml/2006/main">
          <a:off x="192643" y="261902"/>
          <a:ext cx="2262246" cy="2262213"/>
        </a:xfrm>
        <a:prstGeom xmlns:a="http://schemas.openxmlformats.org/drawingml/2006/main" prst="ellipse">
          <a:avLst/>
        </a:prstGeom>
        <a:noFill xmlns:a="http://schemas.openxmlformats.org/drawingml/2006/main"/>
        <a:ln xmlns:a="http://schemas.openxmlformats.org/drawingml/2006/main" w="219075" cmpd="sng">
          <a:solidFill>
            <a:schemeClr val="bg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E8666-2D84-AC4F-AF02-D052667D5A09}" type="datetimeFigureOut">
              <a:rPr lang="en-US" smtClean="0"/>
              <a:t>5/1/2018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E0406-297A-8548-A1BB-4536FA1B9E1F}" type="slidenum">
              <a:rPr lang="en-US" smtClean="0"/>
              <a:t>‹#›</a:t>
            </a:fld>
            <a:endParaRPr lang="en-US" dirty="0"/>
          </a:p>
        </p:txBody>
      </p:sp>
    </p:spTree>
    <p:extLst>
      <p:ext uri="{BB962C8B-B14F-4D97-AF65-F5344CB8AC3E}">
        <p14:creationId xmlns:p14="http://schemas.microsoft.com/office/powerpoint/2010/main" val="1786816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3E0406-297A-8548-A1BB-4536FA1B9E1F}" type="slidenum">
              <a:rPr lang="en-US" smtClean="0"/>
              <a:t>1</a:t>
            </a:fld>
            <a:endParaRPr lang="en-US" dirty="0"/>
          </a:p>
        </p:txBody>
      </p:sp>
    </p:spTree>
    <p:extLst>
      <p:ext uri="{BB962C8B-B14F-4D97-AF65-F5344CB8AC3E}">
        <p14:creationId xmlns:p14="http://schemas.microsoft.com/office/powerpoint/2010/main" val="252388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13</a:t>
            </a:fld>
            <a:endParaRPr lang="en-US" dirty="0"/>
          </a:p>
        </p:txBody>
      </p:sp>
    </p:spTree>
    <p:extLst>
      <p:ext uri="{BB962C8B-B14F-4D97-AF65-F5344CB8AC3E}">
        <p14:creationId xmlns:p14="http://schemas.microsoft.com/office/powerpoint/2010/main" val="275628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14</a:t>
            </a:fld>
            <a:endParaRPr lang="en-US" dirty="0"/>
          </a:p>
        </p:txBody>
      </p:sp>
    </p:spTree>
    <p:extLst>
      <p:ext uri="{BB962C8B-B14F-4D97-AF65-F5344CB8AC3E}">
        <p14:creationId xmlns:p14="http://schemas.microsoft.com/office/powerpoint/2010/main" val="701027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15</a:t>
            </a:fld>
            <a:endParaRPr lang="en-US" dirty="0"/>
          </a:p>
        </p:txBody>
      </p:sp>
    </p:spTree>
    <p:extLst>
      <p:ext uri="{BB962C8B-B14F-4D97-AF65-F5344CB8AC3E}">
        <p14:creationId xmlns:p14="http://schemas.microsoft.com/office/powerpoint/2010/main" val="3863315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16</a:t>
            </a:fld>
            <a:endParaRPr lang="en-US" dirty="0"/>
          </a:p>
        </p:txBody>
      </p:sp>
    </p:spTree>
    <p:extLst>
      <p:ext uri="{BB962C8B-B14F-4D97-AF65-F5344CB8AC3E}">
        <p14:creationId xmlns:p14="http://schemas.microsoft.com/office/powerpoint/2010/main" val="132082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17</a:t>
            </a:fld>
            <a:endParaRPr lang="en-US" dirty="0"/>
          </a:p>
        </p:txBody>
      </p:sp>
    </p:spTree>
    <p:extLst>
      <p:ext uri="{BB962C8B-B14F-4D97-AF65-F5344CB8AC3E}">
        <p14:creationId xmlns:p14="http://schemas.microsoft.com/office/powerpoint/2010/main" val="2815282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18</a:t>
            </a:fld>
            <a:endParaRPr lang="en-US" dirty="0"/>
          </a:p>
        </p:txBody>
      </p:sp>
    </p:spTree>
    <p:extLst>
      <p:ext uri="{BB962C8B-B14F-4D97-AF65-F5344CB8AC3E}">
        <p14:creationId xmlns:p14="http://schemas.microsoft.com/office/powerpoint/2010/main" val="357836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11622-BE9D-1049-AE18-A29823FC9BA9}" type="slidenum">
              <a:rPr lang="en-US" smtClean="0"/>
              <a:t>19</a:t>
            </a:fld>
            <a:endParaRPr lang="en-US"/>
          </a:p>
        </p:txBody>
      </p:sp>
    </p:spTree>
    <p:extLst>
      <p:ext uri="{BB962C8B-B14F-4D97-AF65-F5344CB8AC3E}">
        <p14:creationId xmlns:p14="http://schemas.microsoft.com/office/powerpoint/2010/main" val="1542482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20</a:t>
            </a:fld>
            <a:endParaRPr lang="en-US" dirty="0"/>
          </a:p>
        </p:txBody>
      </p:sp>
    </p:spTree>
    <p:extLst>
      <p:ext uri="{BB962C8B-B14F-4D97-AF65-F5344CB8AC3E}">
        <p14:creationId xmlns:p14="http://schemas.microsoft.com/office/powerpoint/2010/main" val="2331735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21</a:t>
            </a:fld>
            <a:endParaRPr lang="en-US" dirty="0"/>
          </a:p>
        </p:txBody>
      </p:sp>
    </p:spTree>
    <p:extLst>
      <p:ext uri="{BB962C8B-B14F-4D97-AF65-F5344CB8AC3E}">
        <p14:creationId xmlns:p14="http://schemas.microsoft.com/office/powerpoint/2010/main" val="2923351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22</a:t>
            </a:fld>
            <a:endParaRPr lang="en-US" dirty="0"/>
          </a:p>
        </p:txBody>
      </p:sp>
    </p:spTree>
    <p:extLst>
      <p:ext uri="{BB962C8B-B14F-4D97-AF65-F5344CB8AC3E}">
        <p14:creationId xmlns:p14="http://schemas.microsoft.com/office/powerpoint/2010/main" val="237739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a:t>
            </a:fld>
            <a:endParaRPr lang="en-US" dirty="0"/>
          </a:p>
        </p:txBody>
      </p:sp>
    </p:spTree>
    <p:extLst>
      <p:ext uri="{BB962C8B-B14F-4D97-AF65-F5344CB8AC3E}">
        <p14:creationId xmlns:p14="http://schemas.microsoft.com/office/powerpoint/2010/main" val="3186574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23</a:t>
            </a:fld>
            <a:endParaRPr lang="en-US" dirty="0"/>
          </a:p>
        </p:txBody>
      </p:sp>
    </p:spTree>
    <p:extLst>
      <p:ext uri="{BB962C8B-B14F-4D97-AF65-F5344CB8AC3E}">
        <p14:creationId xmlns:p14="http://schemas.microsoft.com/office/powerpoint/2010/main" val="154753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24</a:t>
            </a:fld>
            <a:endParaRPr lang="en-US" dirty="0"/>
          </a:p>
        </p:txBody>
      </p:sp>
    </p:spTree>
    <p:extLst>
      <p:ext uri="{BB962C8B-B14F-4D97-AF65-F5344CB8AC3E}">
        <p14:creationId xmlns:p14="http://schemas.microsoft.com/office/powerpoint/2010/main" val="126306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26</a:t>
            </a:fld>
            <a:endParaRPr lang="en-US" dirty="0"/>
          </a:p>
        </p:txBody>
      </p:sp>
    </p:spTree>
    <p:extLst>
      <p:ext uri="{BB962C8B-B14F-4D97-AF65-F5344CB8AC3E}">
        <p14:creationId xmlns:p14="http://schemas.microsoft.com/office/powerpoint/2010/main" val="300246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27</a:t>
            </a:fld>
            <a:endParaRPr lang="en-US" dirty="0"/>
          </a:p>
        </p:txBody>
      </p:sp>
    </p:spTree>
    <p:extLst>
      <p:ext uri="{BB962C8B-B14F-4D97-AF65-F5344CB8AC3E}">
        <p14:creationId xmlns:p14="http://schemas.microsoft.com/office/powerpoint/2010/main" val="2119236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143000"/>
            <a:ext cx="5486400" cy="3086100"/>
          </a:xfrm>
        </p:spPr>
      </p:sp>
      <p:sp>
        <p:nvSpPr>
          <p:cNvPr id="3" name="Notes Placeholder 2"/>
          <p:cNvSpPr>
            <a:spLocks noGrp="1"/>
          </p:cNvSpPr>
          <p:nvPr>
            <p:ph type="body" idx="1"/>
          </p:nvPr>
        </p:nvSpPr>
        <p:spPr/>
        <p:txBody>
          <a:bodyPr/>
          <a:lstStyle/>
          <a:p>
            <a:pPr marL="171432" indent="-17143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59B1380-80AC-47DE-8CCE-5AD83970A887}" type="slidenum">
              <a:rPr lang="en-US" smtClean="0"/>
              <a:t>29</a:t>
            </a:fld>
            <a:endParaRPr lang="en-US" dirty="0"/>
          </a:p>
        </p:txBody>
      </p:sp>
    </p:spTree>
    <p:extLst>
      <p:ext uri="{BB962C8B-B14F-4D97-AF65-F5344CB8AC3E}">
        <p14:creationId xmlns:p14="http://schemas.microsoft.com/office/powerpoint/2010/main" val="284333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31</a:t>
            </a:fld>
            <a:endParaRPr lang="en-US" dirty="0"/>
          </a:p>
        </p:txBody>
      </p:sp>
    </p:spTree>
    <p:extLst>
      <p:ext uri="{BB962C8B-B14F-4D97-AF65-F5344CB8AC3E}">
        <p14:creationId xmlns:p14="http://schemas.microsoft.com/office/powerpoint/2010/main" val="2646215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33</a:t>
            </a:fld>
            <a:endParaRPr lang="en-US" dirty="0"/>
          </a:p>
        </p:txBody>
      </p:sp>
    </p:spTree>
    <p:extLst>
      <p:ext uri="{BB962C8B-B14F-4D97-AF65-F5344CB8AC3E}">
        <p14:creationId xmlns:p14="http://schemas.microsoft.com/office/powerpoint/2010/main" val="873139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defTabSz="931774">
              <a:buFont typeface="Arial" panose="020B0604020202020204" pitchFamily="34" charset="0"/>
              <a:buChar char="•"/>
              <a:defRPr/>
            </a:pPr>
            <a:r>
              <a:rPr lang="en-US" dirty="0"/>
              <a:t>Our recommendations are threefold based on our</a:t>
            </a:r>
            <a:r>
              <a:rPr lang="en-US" baseline="0" dirty="0"/>
              <a:t> key findings</a:t>
            </a:r>
          </a:p>
          <a:p>
            <a:pPr marL="174708" indent="-174708" defTabSz="931774">
              <a:buFont typeface="Arial" panose="020B0604020202020204" pitchFamily="34" charset="0"/>
              <a:buChar char="•"/>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459B1380-80AC-47DE-8CCE-5AD83970A8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55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defTabSz="931774">
              <a:buFont typeface="Arial" panose="020B0604020202020204" pitchFamily="34" charset="0"/>
              <a:buChar char="•"/>
              <a:defRPr/>
            </a:pPr>
            <a:endParaRPr lang="en-US" baseline="0" dirty="0"/>
          </a:p>
        </p:txBody>
      </p:sp>
      <p:sp>
        <p:nvSpPr>
          <p:cNvPr id="4" name="Slide Number Placeholder 3"/>
          <p:cNvSpPr>
            <a:spLocks noGrp="1"/>
          </p:cNvSpPr>
          <p:nvPr>
            <p:ph type="sldNum" sz="quarter" idx="10"/>
          </p:nvPr>
        </p:nvSpPr>
        <p:spPr/>
        <p:txBody>
          <a:bodyPr/>
          <a:lstStyle/>
          <a:p>
            <a:fld id="{459B1380-80AC-47DE-8CCE-5AD83970A887}" type="slidenum">
              <a:rPr lang="en-US" smtClean="0"/>
              <a:t>35</a:t>
            </a:fld>
            <a:endParaRPr lang="en-US" dirty="0"/>
          </a:p>
        </p:txBody>
      </p:sp>
    </p:spTree>
    <p:extLst>
      <p:ext uri="{BB962C8B-B14F-4D97-AF65-F5344CB8AC3E}">
        <p14:creationId xmlns:p14="http://schemas.microsoft.com/office/powerpoint/2010/main" val="1912734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simple – we use a survey</a:t>
            </a:r>
          </a:p>
        </p:txBody>
      </p:sp>
      <p:sp>
        <p:nvSpPr>
          <p:cNvPr id="4" name="Slide Number Placeholder 3"/>
          <p:cNvSpPr>
            <a:spLocks noGrp="1"/>
          </p:cNvSpPr>
          <p:nvPr>
            <p:ph type="sldNum" sz="quarter" idx="10"/>
          </p:nvPr>
        </p:nvSpPr>
        <p:spPr/>
        <p:txBody>
          <a:bodyPr/>
          <a:lstStyle/>
          <a:p>
            <a:fld id="{71711622-BE9D-1049-AE18-A29823FC9BA9}" type="slidenum">
              <a:rPr lang="en-US" smtClean="0"/>
              <a:t>38</a:t>
            </a:fld>
            <a:endParaRPr lang="en-US" dirty="0"/>
          </a:p>
        </p:txBody>
      </p:sp>
    </p:spTree>
    <p:extLst>
      <p:ext uri="{BB962C8B-B14F-4D97-AF65-F5344CB8AC3E}">
        <p14:creationId xmlns:p14="http://schemas.microsoft.com/office/powerpoint/2010/main" val="40964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71711622-BE9D-1049-AE18-A29823FC9BA9}"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07419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143000"/>
            <a:ext cx="5486400" cy="3086100"/>
          </a:xfrm>
        </p:spPr>
      </p:sp>
      <p:sp>
        <p:nvSpPr>
          <p:cNvPr id="3" name="Notes Placeholder 2"/>
          <p:cNvSpPr>
            <a:spLocks noGrp="1"/>
          </p:cNvSpPr>
          <p:nvPr>
            <p:ph type="body" idx="1"/>
          </p:nvPr>
        </p:nvSpPr>
        <p:spPr/>
        <p:txBody>
          <a:bodyPr/>
          <a:lstStyle/>
          <a:p>
            <a:pPr marL="171432" indent="-17143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59B1380-80AC-47DE-8CCE-5AD83970A887}" type="slidenum">
              <a:rPr lang="en-US" smtClean="0"/>
              <a:t>39</a:t>
            </a:fld>
            <a:endParaRPr lang="en-US" dirty="0"/>
          </a:p>
        </p:txBody>
      </p:sp>
    </p:spTree>
    <p:extLst>
      <p:ext uri="{BB962C8B-B14F-4D97-AF65-F5344CB8AC3E}">
        <p14:creationId xmlns:p14="http://schemas.microsoft.com/office/powerpoint/2010/main" val="225195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11622-BE9D-1049-AE18-A29823FC9BA9}" type="slidenum">
              <a:rPr lang="en-US" smtClean="0"/>
              <a:t>40</a:t>
            </a:fld>
            <a:endParaRPr lang="en-US"/>
          </a:p>
        </p:txBody>
      </p:sp>
    </p:spTree>
    <p:extLst>
      <p:ext uri="{BB962C8B-B14F-4D97-AF65-F5344CB8AC3E}">
        <p14:creationId xmlns:p14="http://schemas.microsoft.com/office/powerpoint/2010/main" val="123962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3E0406-297A-8548-A1BB-4536FA1B9E1F}" type="slidenum">
              <a:rPr lang="en-US" smtClean="0"/>
              <a:t>41</a:t>
            </a:fld>
            <a:endParaRPr lang="en-US" dirty="0"/>
          </a:p>
        </p:txBody>
      </p:sp>
    </p:spTree>
    <p:extLst>
      <p:ext uri="{BB962C8B-B14F-4D97-AF65-F5344CB8AC3E}">
        <p14:creationId xmlns:p14="http://schemas.microsoft.com/office/powerpoint/2010/main" val="993707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1143000"/>
            <a:ext cx="5486400" cy="3086100"/>
          </a:xfrm>
        </p:spPr>
      </p:sp>
      <p:sp>
        <p:nvSpPr>
          <p:cNvPr id="3" name="Notes Placeholder 2"/>
          <p:cNvSpPr>
            <a:spLocks noGrp="1"/>
          </p:cNvSpPr>
          <p:nvPr>
            <p:ph type="body" idx="1"/>
          </p:nvPr>
        </p:nvSpPr>
        <p:spPr/>
        <p:txBody>
          <a:bodyPr/>
          <a:lstStyle/>
          <a:p>
            <a:pPr marL="171432" indent="-17143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BC37A4D-A03F-4C73-8BF9-35B7E41A51CD}" type="slidenum">
              <a:rPr lang="en-US" smtClean="0"/>
              <a:t>42</a:t>
            </a:fld>
            <a:endParaRPr lang="en-US" dirty="0"/>
          </a:p>
        </p:txBody>
      </p:sp>
    </p:spTree>
    <p:extLst>
      <p:ext uri="{BB962C8B-B14F-4D97-AF65-F5344CB8AC3E}">
        <p14:creationId xmlns:p14="http://schemas.microsoft.com/office/powerpoint/2010/main" val="43709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43</a:t>
            </a:fld>
            <a:endParaRPr lang="en-US" dirty="0"/>
          </a:p>
        </p:txBody>
      </p:sp>
    </p:spTree>
    <p:extLst>
      <p:ext uri="{BB962C8B-B14F-4D97-AF65-F5344CB8AC3E}">
        <p14:creationId xmlns:p14="http://schemas.microsoft.com/office/powerpoint/2010/main" val="1454812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44</a:t>
            </a:fld>
            <a:endParaRPr lang="en-US" dirty="0"/>
          </a:p>
        </p:txBody>
      </p:sp>
    </p:spTree>
    <p:extLst>
      <p:ext uri="{BB962C8B-B14F-4D97-AF65-F5344CB8AC3E}">
        <p14:creationId xmlns:p14="http://schemas.microsoft.com/office/powerpoint/2010/main" val="3229448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45</a:t>
            </a:fld>
            <a:endParaRPr lang="en-US" dirty="0"/>
          </a:p>
        </p:txBody>
      </p:sp>
    </p:spTree>
    <p:extLst>
      <p:ext uri="{BB962C8B-B14F-4D97-AF65-F5344CB8AC3E}">
        <p14:creationId xmlns:p14="http://schemas.microsoft.com/office/powerpoint/2010/main" val="2677089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46</a:t>
            </a:fld>
            <a:endParaRPr lang="en-US" dirty="0"/>
          </a:p>
        </p:txBody>
      </p:sp>
    </p:spTree>
    <p:extLst>
      <p:ext uri="{BB962C8B-B14F-4D97-AF65-F5344CB8AC3E}">
        <p14:creationId xmlns:p14="http://schemas.microsoft.com/office/powerpoint/2010/main" val="3602088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11622-BE9D-1049-AE18-A29823FC9BA9}" type="slidenum">
              <a:rPr lang="en-US" smtClean="0"/>
              <a:t>47</a:t>
            </a:fld>
            <a:endParaRPr lang="en-US" dirty="0"/>
          </a:p>
        </p:txBody>
      </p:sp>
    </p:spTree>
    <p:extLst>
      <p:ext uri="{BB962C8B-B14F-4D97-AF65-F5344CB8AC3E}">
        <p14:creationId xmlns:p14="http://schemas.microsoft.com/office/powerpoint/2010/main" val="59299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1201738"/>
            <a:ext cx="5772150" cy="3248025"/>
          </a:xfrm>
        </p:spPr>
      </p:sp>
      <p:sp>
        <p:nvSpPr>
          <p:cNvPr id="3" name="Notes Placeholder 2"/>
          <p:cNvSpPr>
            <a:spLocks noGrp="1"/>
          </p:cNvSpPr>
          <p:nvPr>
            <p:ph type="body" idx="1"/>
          </p:nvPr>
        </p:nvSpPr>
        <p:spPr/>
        <p:txBody>
          <a:bodyPr>
            <a:normAutofit/>
          </a:bodyPr>
          <a:lstStyle/>
          <a:p>
            <a:pPr rtl="0"/>
            <a:endParaRPr lang="en-US" dirty="0"/>
          </a:p>
        </p:txBody>
      </p:sp>
      <p:sp>
        <p:nvSpPr>
          <p:cNvPr id="4" name="Slide Number Placeholder 3"/>
          <p:cNvSpPr>
            <a:spLocks noGrp="1"/>
          </p:cNvSpPr>
          <p:nvPr>
            <p:ph type="sldNum" sz="quarter" idx="10"/>
          </p:nvPr>
        </p:nvSpPr>
        <p:spPr/>
        <p:txBody>
          <a:bodyPr/>
          <a:lstStyle/>
          <a:p>
            <a:fld id="{6C3BE24A-B7A5-45CE-8E57-52C028DBAEF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54604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simple – we use a survey</a:t>
            </a:r>
          </a:p>
        </p:txBody>
      </p:sp>
      <p:sp>
        <p:nvSpPr>
          <p:cNvPr id="4" name="Slide Number Placeholder 3"/>
          <p:cNvSpPr>
            <a:spLocks noGrp="1"/>
          </p:cNvSpPr>
          <p:nvPr>
            <p:ph type="sldNum" sz="quarter" idx="10"/>
          </p:nvPr>
        </p:nvSpPr>
        <p:spPr/>
        <p:txBody>
          <a:bodyPr/>
          <a:lstStyle/>
          <a:p>
            <a:fld id="{71711622-BE9D-1049-AE18-A29823FC9BA9}" type="slidenum">
              <a:rPr lang="en-US" smtClean="0"/>
              <a:t>6</a:t>
            </a:fld>
            <a:endParaRPr lang="en-US" dirty="0"/>
          </a:p>
        </p:txBody>
      </p:sp>
    </p:spTree>
    <p:extLst>
      <p:ext uri="{BB962C8B-B14F-4D97-AF65-F5344CB8AC3E}">
        <p14:creationId xmlns:p14="http://schemas.microsoft.com/office/powerpoint/2010/main" val="1715620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143000"/>
            <a:ext cx="5486400" cy="3086100"/>
          </a:xfrm>
        </p:spPr>
      </p:sp>
      <p:sp>
        <p:nvSpPr>
          <p:cNvPr id="3" name="Notes Placeholder 2"/>
          <p:cNvSpPr>
            <a:spLocks noGrp="1"/>
          </p:cNvSpPr>
          <p:nvPr>
            <p:ph type="body" idx="1"/>
          </p:nvPr>
        </p:nvSpPr>
        <p:spPr/>
        <p:txBody>
          <a:bodyPr/>
          <a:lstStyle/>
          <a:p>
            <a:pPr marL="171432" indent="-17143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59B1380-80AC-47DE-8CCE-5AD83970A887}" type="slidenum">
              <a:rPr lang="en-US" smtClean="0"/>
              <a:t>8</a:t>
            </a:fld>
            <a:endParaRPr lang="en-US" dirty="0"/>
          </a:p>
        </p:txBody>
      </p:sp>
    </p:spTree>
    <p:extLst>
      <p:ext uri="{BB962C8B-B14F-4D97-AF65-F5344CB8AC3E}">
        <p14:creationId xmlns:p14="http://schemas.microsoft.com/office/powerpoint/2010/main" val="45854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11622-BE9D-1049-AE18-A29823FC9BA9}" type="slidenum">
              <a:rPr lang="en-US" smtClean="0"/>
              <a:t>9</a:t>
            </a:fld>
            <a:endParaRPr lang="en-US"/>
          </a:p>
        </p:txBody>
      </p:sp>
    </p:spTree>
    <p:extLst>
      <p:ext uri="{BB962C8B-B14F-4D97-AF65-F5344CB8AC3E}">
        <p14:creationId xmlns:p14="http://schemas.microsoft.com/office/powerpoint/2010/main" val="1994850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3E0406-297A-8548-A1BB-4536FA1B9E1F}" type="slidenum">
              <a:rPr lang="en-US" smtClean="0"/>
              <a:t>10</a:t>
            </a:fld>
            <a:endParaRPr lang="en-US" dirty="0"/>
          </a:p>
        </p:txBody>
      </p:sp>
    </p:spTree>
    <p:extLst>
      <p:ext uri="{BB962C8B-B14F-4D97-AF65-F5344CB8AC3E}">
        <p14:creationId xmlns:p14="http://schemas.microsoft.com/office/powerpoint/2010/main" val="192620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9788" y="1143000"/>
            <a:ext cx="5486400" cy="3086100"/>
          </a:xfrm>
        </p:spPr>
      </p:sp>
      <p:sp>
        <p:nvSpPr>
          <p:cNvPr id="3" name="Notes Placeholder 2"/>
          <p:cNvSpPr>
            <a:spLocks noGrp="1"/>
          </p:cNvSpPr>
          <p:nvPr>
            <p:ph type="body" idx="1"/>
          </p:nvPr>
        </p:nvSpPr>
        <p:spPr/>
        <p:txBody>
          <a:bodyPr/>
          <a:lstStyle/>
          <a:p>
            <a:pPr marL="171432" indent="-17143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BC37A4D-A03F-4C73-8BF9-35B7E41A51CD}" type="slidenum">
              <a:rPr lang="en-US" smtClean="0"/>
              <a:t>11</a:t>
            </a:fld>
            <a:endParaRPr lang="en-US" dirty="0"/>
          </a:p>
        </p:txBody>
      </p:sp>
    </p:spTree>
    <p:extLst>
      <p:ext uri="{BB962C8B-B14F-4D97-AF65-F5344CB8AC3E}">
        <p14:creationId xmlns:p14="http://schemas.microsoft.com/office/powerpoint/2010/main" val="1727810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descr="PowerPoint_Background_v1-1_cover.png"/>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ctrTitle"/>
          </p:nvPr>
        </p:nvSpPr>
        <p:spPr>
          <a:xfrm>
            <a:off x="609442" y="618436"/>
            <a:ext cx="6530148" cy="2222131"/>
          </a:xfrm>
        </p:spPr>
        <p:txBody>
          <a:bodyPr wrap="square" anchor="b">
            <a:normAutofit/>
          </a:bodyPr>
          <a:lstStyle>
            <a:lvl1pPr algn="l">
              <a:lnSpc>
                <a:spcPct val="90000"/>
              </a:lnSpc>
              <a:defRPr sz="48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609442" y="3009900"/>
            <a:ext cx="6530148" cy="1127723"/>
          </a:xfrm>
        </p:spPr>
        <p:txBody>
          <a:bodyPr>
            <a:normAutofit/>
          </a:bodyPr>
          <a:lstStyle>
            <a:lvl1pPr marL="0" indent="0" algn="l">
              <a:lnSpc>
                <a:spcPct val="90000"/>
              </a:lnSpc>
              <a:buNone/>
              <a:defRPr sz="2700">
                <a:solidFill>
                  <a:srgbClr val="FFFFFF"/>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441" y="5914602"/>
            <a:ext cx="3262130" cy="441748"/>
          </a:xfrm>
          <a:prstGeom prst="rect">
            <a:avLst/>
          </a:prstGeom>
        </p:spPr>
        <p:txBody>
          <a:bodyPr lIns="121899" tIns="60949" rIns="121899" bIns="60949"/>
          <a:lstStyle>
            <a:lvl1pPr>
              <a:defRPr sz="2100" b="1"/>
            </a:lvl1pPr>
          </a:lstStyle>
          <a:p>
            <a:endParaRPr lang="en-US" dirty="0"/>
          </a:p>
        </p:txBody>
      </p:sp>
      <p:sp>
        <p:nvSpPr>
          <p:cNvPr id="5" name="Footer Placeholder 4"/>
          <p:cNvSpPr>
            <a:spLocks noGrp="1"/>
          </p:cNvSpPr>
          <p:nvPr>
            <p:ph type="ftr" sz="quarter" idx="11"/>
          </p:nvPr>
        </p:nvSpPr>
        <p:spPr>
          <a:xfrm>
            <a:off x="609441" y="6356351"/>
            <a:ext cx="3262129" cy="365125"/>
          </a:xfrm>
          <a:prstGeom prst="rect">
            <a:avLst/>
          </a:prstGeom>
        </p:spPr>
        <p:txBody>
          <a:bodyPr lIns="121899" tIns="60949" rIns="121899" bIns="60949"/>
          <a:lstStyle>
            <a:lvl1pPr marL="0" marR="0" indent="0" algn="l" defTabSz="609493" rtl="0" eaLnBrk="1" fontAlgn="auto" latinLnBrk="0" hangingPunct="1">
              <a:lnSpc>
                <a:spcPct val="100000"/>
              </a:lnSpc>
              <a:spcBef>
                <a:spcPts val="0"/>
              </a:spcBef>
              <a:spcAft>
                <a:spcPts val="0"/>
              </a:spcAft>
              <a:buClrTx/>
              <a:buSzTx/>
              <a:buFontTx/>
              <a:buNone/>
              <a:tabLst/>
              <a:defRPr sz="900"/>
            </a:lvl1pPr>
          </a:lstStyle>
          <a:p>
            <a:r>
              <a:rPr lang="en-US" dirty="0">
                <a:solidFill>
                  <a:schemeClr val="bg1">
                    <a:lumMod val="85000"/>
                  </a:schemeClr>
                </a:solidFill>
              </a:rPr>
              <a:t>Footer</a:t>
            </a:r>
          </a:p>
        </p:txBody>
      </p:sp>
      <p:pic>
        <p:nvPicPr>
          <p:cNvPr id="6" name="Picture 5" descr="ForeSee_logo_1-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799" y="4919848"/>
            <a:ext cx="3198503" cy="1436501"/>
          </a:xfrm>
          <a:prstGeom prst="rect">
            <a:avLst/>
          </a:prstGeom>
        </p:spPr>
      </p:pic>
      <p:sp>
        <p:nvSpPr>
          <p:cNvPr id="9" name="Picture Placeholder 8"/>
          <p:cNvSpPr>
            <a:spLocks noGrp="1"/>
          </p:cNvSpPr>
          <p:nvPr>
            <p:ph type="pic" sz="quarter" idx="12" hasCustomPrompt="1"/>
          </p:nvPr>
        </p:nvSpPr>
        <p:spPr>
          <a:xfrm>
            <a:off x="9361598" y="193675"/>
            <a:ext cx="2346215" cy="1560513"/>
          </a:xfrm>
        </p:spPr>
        <p:txBody>
          <a:bodyPr/>
          <a:lstStyle>
            <a:lvl1pPr marL="82535" indent="0">
              <a:buNone/>
              <a:defRPr/>
            </a:lvl1pPr>
          </a:lstStyle>
          <a:p>
            <a:r>
              <a:rPr lang="en-US" dirty="0"/>
              <a:t>Client logo</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 No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ackground Photo">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88825" cy="6858000"/>
          </a:xfrm>
        </p:spPr>
        <p:txBody>
          <a:bodyPr/>
          <a:lstStyle>
            <a:lvl1pPr marL="82535" indent="0">
              <a:buNone/>
              <a:defRPr/>
            </a:lvl1pPr>
          </a:lstStyle>
          <a:p>
            <a:r>
              <a:rPr lang="en-US" dirty="0"/>
              <a:t>Drag picture to placeholder or click icon to add</a:t>
            </a:r>
          </a:p>
        </p:txBody>
      </p:sp>
      <p:sp>
        <p:nvSpPr>
          <p:cNvPr id="2" name="Title 1"/>
          <p:cNvSpPr>
            <a:spLocks noGrp="1"/>
          </p:cNvSpPr>
          <p:nvPr>
            <p:ph type="title"/>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pic>
        <p:nvPicPr>
          <p:cNvPr id="6" name="Picture 5" descr="LogoB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0320"/>
            <a:ext cx="12188825" cy="487680"/>
          </a:xfrm>
          <a:prstGeom prst="rect">
            <a:avLst/>
          </a:prstGeom>
        </p:spPr>
      </p:pic>
      <p:pic>
        <p:nvPicPr>
          <p:cNvPr id="7" name="Picture 6" descr="ForeSee_logo_1-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4985" y="6431280"/>
            <a:ext cx="814399" cy="365760"/>
          </a:xfrm>
          <a:prstGeom prst="rect">
            <a:avLst/>
          </a:prstGeom>
        </p:spPr>
      </p:pic>
      <p:sp>
        <p:nvSpPr>
          <p:cNvPr id="9" name="Content Placeholder 8"/>
          <p:cNvSpPr>
            <a:spLocks noGrp="1"/>
          </p:cNvSpPr>
          <p:nvPr>
            <p:ph sz="quarter" idx="12"/>
          </p:nvPr>
        </p:nvSpPr>
        <p:spPr>
          <a:xfrm>
            <a:off x="609440" y="1074738"/>
            <a:ext cx="10969943" cy="49970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0"/>
          </p:nvPr>
        </p:nvSpPr>
        <p:spPr>
          <a:xfrm>
            <a:off x="609441" y="6431598"/>
            <a:ext cx="499831" cy="365125"/>
          </a:xfrm>
          <a:prstGeom prst="rect">
            <a:avLst/>
          </a:prstGeom>
        </p:spPr>
        <p:txBody>
          <a:bodyPr/>
          <a:lstStyle/>
          <a:p>
            <a:fld id="{C932CDCB-4B29-F641-AE31-D4360F16EBC3}" type="slidenum">
              <a:rPr lang="en-US" smtClean="0"/>
              <a:pPr/>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ackground Photo - no logo">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88825" cy="6858000"/>
          </a:xfrm>
        </p:spPr>
        <p:txBody>
          <a:bodyPr/>
          <a:lstStyle>
            <a:lvl1pPr marL="82535" indent="0">
              <a:buNone/>
              <a:defRPr/>
            </a:lvl1pPr>
          </a:lstStyle>
          <a:p>
            <a:r>
              <a:rPr lang="en-US" dirty="0"/>
              <a:t>Drag picture to placeholder or click icon to add</a:t>
            </a:r>
          </a:p>
        </p:txBody>
      </p:sp>
      <p:sp>
        <p:nvSpPr>
          <p:cNvPr id="6" name="Title 1"/>
          <p:cNvSpPr>
            <a:spLocks noGrp="1"/>
          </p:cNvSpPr>
          <p:nvPr>
            <p:ph type="title"/>
          </p:nvPr>
        </p:nvSpPr>
        <p:spPr>
          <a:xfrm>
            <a:off x="609441" y="83227"/>
            <a:ext cx="10969943" cy="888608"/>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9" name="Content Placeholder 8"/>
          <p:cNvSpPr>
            <a:spLocks noGrp="1"/>
          </p:cNvSpPr>
          <p:nvPr>
            <p:ph sz="quarter" idx="12"/>
          </p:nvPr>
        </p:nvSpPr>
        <p:spPr>
          <a:xfrm>
            <a:off x="609440" y="1074738"/>
            <a:ext cx="10969943" cy="499707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p:cNvSpPr>
            <a:spLocks noGrp="1"/>
          </p:cNvSpPr>
          <p:nvPr>
            <p:ph type="sldNum" sz="quarter" idx="10"/>
          </p:nvPr>
        </p:nvSpPr>
        <p:spPr>
          <a:xfrm>
            <a:off x="609441" y="6431598"/>
            <a:ext cx="499831" cy="365125"/>
          </a:xfrm>
          <a:prstGeom prst="rect">
            <a:avLst/>
          </a:prstGeom>
        </p:spPr>
        <p:txBody>
          <a:bodyPr/>
          <a:lstStyle/>
          <a:p>
            <a:fld id="{C932CDCB-4B29-F641-AE31-D4360F16EBC3}" type="slidenum">
              <a:rPr lang="en-US" smtClean="0"/>
              <a:pPr/>
              <a:t>‹#›</a:t>
            </a:fld>
            <a:endParaRPr lang="en-US" dirty="0"/>
          </a:p>
        </p:txBody>
      </p:sp>
      <p:sp>
        <p:nvSpPr>
          <p:cNvPr id="11" name="Footer Placeholder 3"/>
          <p:cNvSpPr>
            <a:spLocks noGrp="1"/>
          </p:cNvSpPr>
          <p:nvPr>
            <p:ph type="ftr" sz="quarter" idx="13"/>
          </p:nvPr>
        </p:nvSpPr>
        <p:spPr>
          <a:xfrm>
            <a:off x="1207732" y="6431598"/>
            <a:ext cx="9165461" cy="365125"/>
          </a:xfrm>
        </p:spPr>
        <p:txBody>
          <a:bodyPr/>
          <a:lstStyle/>
          <a:p>
            <a:r>
              <a:rPr lang="en-US" dirty="0"/>
              <a:t>Footer</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Hero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88825" cy="6858000"/>
          </a:xfrm>
        </p:spPr>
        <p:txBody>
          <a:bodyPr/>
          <a:lstStyle>
            <a:lvl1pPr marL="82535" indent="0">
              <a:buNone/>
              <a:defRPr/>
            </a:lvl1pPr>
          </a:lstStyle>
          <a:p>
            <a:r>
              <a:rPr lang="en-US" dirty="0"/>
              <a:t>Drag picture to placeholder or click icon to add</a:t>
            </a:r>
          </a:p>
        </p:txBody>
      </p:sp>
      <p:sp>
        <p:nvSpPr>
          <p:cNvPr id="2" name="Title 1"/>
          <p:cNvSpPr>
            <a:spLocks noGrp="1"/>
          </p:cNvSpPr>
          <p:nvPr>
            <p:ph type="title"/>
          </p:nvPr>
        </p:nvSpPr>
        <p:spPr>
          <a:xfrm>
            <a:off x="1378841" y="2984696"/>
            <a:ext cx="9431144" cy="888608"/>
          </a:xfrm>
        </p:spPr>
        <p:txBody>
          <a:bodyPr>
            <a:noAutofit/>
          </a:bodyPr>
          <a:lstStyle>
            <a:lvl1pPr>
              <a:defRPr sz="6000">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Footer Placeholder 2"/>
          <p:cNvSpPr>
            <a:spLocks noGrp="1"/>
          </p:cNvSpPr>
          <p:nvPr>
            <p:ph type="ftr" sz="quarter" idx="11"/>
          </p:nvPr>
        </p:nvSpPr>
        <p:spPr/>
        <p:txBody>
          <a:bodyPr/>
          <a:lstStyle/>
          <a:p>
            <a:r>
              <a:rPr lang="en-US" dirty="0"/>
              <a:t>Footer</a:t>
            </a:r>
          </a:p>
        </p:txBody>
      </p:sp>
      <p:sp>
        <p:nvSpPr>
          <p:cNvPr id="4" name="Slide Number Placeholder 3"/>
          <p:cNvSpPr>
            <a:spLocks noGrp="1"/>
          </p:cNvSpPr>
          <p:nvPr>
            <p:ph type="sldNum" sz="quarter" idx="12"/>
          </p:nvPr>
        </p:nvSpPr>
        <p:spPr/>
        <p:txBody>
          <a:bodyPr/>
          <a:lstStyle/>
          <a:p>
            <a:fld id="{C932CDCB-4B29-F641-AE31-D4360F16EBC3}" type="slidenum">
              <a:rPr lang="en-US" smtClean="0"/>
              <a:pPr/>
              <a:t>‹#›</a:t>
            </a:fld>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 dark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effectLst>
                  <a:outerShdw blurRad="50800" dist="762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hoto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effectLst>
                  <a:outerShdw blurRad="50800" dist="762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 dark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3" name="Content Placeholder 2"/>
          <p:cNvSpPr>
            <a:spLocks noGrp="1"/>
          </p:cNvSpPr>
          <p:nvPr>
            <p:ph sz="half" idx="1"/>
          </p:nvPr>
        </p:nvSpPr>
        <p:spPr>
          <a:xfrm>
            <a:off x="609441" y="1075268"/>
            <a:ext cx="5383398"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075268"/>
            <a:ext cx="5383398"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 dark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3" name="Text Placeholder 2"/>
          <p:cNvSpPr>
            <a:spLocks noGrp="1"/>
          </p:cNvSpPr>
          <p:nvPr>
            <p:ph type="body" idx="1"/>
          </p:nvPr>
        </p:nvSpPr>
        <p:spPr>
          <a:xfrm>
            <a:off x="609441" y="1075267"/>
            <a:ext cx="5385514" cy="639763"/>
          </a:xfrm>
        </p:spPr>
        <p:txBody>
          <a:bodyPr anchor="b">
            <a:normAutofit/>
          </a:bodyPr>
          <a:lstStyle>
            <a:lvl1pPr marL="0" indent="0">
              <a:buNone/>
              <a:defRPr sz="2400" b="1">
                <a:solidFill>
                  <a:schemeClr val="bg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1715030"/>
            <a:ext cx="5385514"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075267"/>
            <a:ext cx="5387630" cy="639763"/>
          </a:xfrm>
        </p:spPr>
        <p:txBody>
          <a:bodyPr anchor="b">
            <a:normAutofit/>
          </a:bodyPr>
          <a:lstStyle>
            <a:lvl1pPr marL="0" indent="0">
              <a:buNone/>
              <a:defRPr sz="2400" b="1">
                <a:solidFill>
                  <a:schemeClr val="bg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1715030"/>
            <a:ext cx="5387630"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Footer Placeholder 6"/>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 dark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5" name="Slide Number Placeholder 4"/>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descr="PowerPoint_Background_v1-1_light_blue_angle.jpg"/>
          <p:cNvPicPr>
            <a:picLocks/>
          </p:cNvPicPr>
          <p:nvPr/>
        </p:nvPicPr>
        <p:blipFill>
          <a:blip r:embed="rId2">
            <a:extLst>
              <a:ext uri="{28A0092B-C50C-407E-A947-70E740481C1C}">
                <a14:useLocalDpi xmlns:a14="http://schemas.microsoft.com/office/drawing/2010/main" val="0"/>
              </a:ext>
            </a:extLst>
          </a:blip>
          <a:stretch>
            <a:fillRect/>
          </a:stretch>
        </p:blipFill>
        <p:spPr>
          <a:xfrm>
            <a:off x="-64" y="0"/>
            <a:ext cx="12188952" cy="6858000"/>
          </a:xfrm>
          <a:prstGeom prst="rect">
            <a:avLst/>
          </a:prstGeom>
        </p:spPr>
      </p:pic>
      <p:pic>
        <p:nvPicPr>
          <p:cNvPr id="8" name="Picture 7" descr="LogoB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70320"/>
            <a:ext cx="12188825" cy="487680"/>
          </a:xfrm>
          <a:prstGeom prst="rect">
            <a:avLst/>
          </a:prstGeom>
        </p:spPr>
      </p:pic>
      <p:pic>
        <p:nvPicPr>
          <p:cNvPr id="12" name="Picture 11" descr="ForeSee_logo_1-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4985" y="6431280"/>
            <a:ext cx="814399" cy="365760"/>
          </a:xfrm>
          <a:prstGeom prst="rect">
            <a:avLst/>
          </a:prstGeom>
        </p:spPr>
      </p:pic>
      <p:sp>
        <p:nvSpPr>
          <p:cNvPr id="2" name="Title 1"/>
          <p:cNvSpPr>
            <a:spLocks noGrp="1"/>
          </p:cNvSpPr>
          <p:nvPr>
            <p:ph type="title" hasCustomPrompt="1"/>
          </p:nvPr>
        </p:nvSpPr>
        <p:spPr>
          <a:xfrm>
            <a:off x="1521183" y="2213435"/>
            <a:ext cx="9243802" cy="1485364"/>
          </a:xfrm>
        </p:spPr>
        <p:txBody>
          <a:bodyPr anchor="b"/>
          <a:lstStyle>
            <a:lvl1pPr algn="ctr">
              <a:lnSpc>
                <a:spcPct val="80000"/>
              </a:lnSpc>
              <a:defRPr sz="5300" b="1" cap="none">
                <a:solidFill>
                  <a:srgbClr val="3A475B"/>
                </a:solidFill>
              </a:defRPr>
            </a:lvl1pPr>
          </a:lstStyle>
          <a:p>
            <a:r>
              <a:rPr lang="en-US"/>
              <a:t>Click To Edit Master Title Style</a:t>
            </a:r>
          </a:p>
        </p:txBody>
      </p:sp>
      <p:sp>
        <p:nvSpPr>
          <p:cNvPr id="3" name="Text Placeholder 2"/>
          <p:cNvSpPr>
            <a:spLocks noGrp="1"/>
          </p:cNvSpPr>
          <p:nvPr>
            <p:ph type="body" idx="1"/>
          </p:nvPr>
        </p:nvSpPr>
        <p:spPr>
          <a:xfrm>
            <a:off x="1521183" y="3843938"/>
            <a:ext cx="9243802" cy="873205"/>
          </a:xfrm>
        </p:spPr>
        <p:txBody>
          <a:bodyPr anchor="t"/>
          <a:lstStyle>
            <a:lvl1pPr marL="0" indent="0" algn="ctr">
              <a:buNone/>
              <a:defRPr sz="2700">
                <a:solidFill>
                  <a:schemeClr val="tx1">
                    <a:lumMod val="50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reserve="1">
  <p:cSld name="1_Title Only - dark photo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5" name="Slide Number Placeholder 4"/>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 No logo - dark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Footer</a:t>
            </a:r>
          </a:p>
        </p:txBody>
      </p:sp>
      <p:sp>
        <p:nvSpPr>
          <p:cNvPr id="3" name="Slide Number Placeholder 2"/>
          <p:cNvSpPr>
            <a:spLocks noGrp="1"/>
          </p:cNvSpPr>
          <p:nvPr>
            <p:ph type="sldNum" sz="quarter" idx="11"/>
          </p:nvPr>
        </p:nvSpPr>
        <p:spPr/>
        <p:txBody>
          <a:bodyPr/>
          <a:lstStyle/>
          <a:p>
            <a:fld id="{C932CDCB-4B29-F641-AE31-D4360F16EBC3}" type="slidenum">
              <a:rPr lang="en-US" smtClean="0"/>
              <a:pPr/>
              <a:t>‹#›</a:t>
            </a:fld>
            <a:endParaRPr lang="en-US"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 dark bkg">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effectLst>
                  <a:outerShdw blurRad="50800" dist="762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bkg - no logo">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effectLst>
                  <a:outerShdw blurRad="50800" dist="762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 dark bkg">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3" name="Content Placeholder 2"/>
          <p:cNvSpPr>
            <a:spLocks noGrp="1"/>
          </p:cNvSpPr>
          <p:nvPr>
            <p:ph sz="half" idx="1"/>
          </p:nvPr>
        </p:nvSpPr>
        <p:spPr>
          <a:xfrm>
            <a:off x="609441" y="1075268"/>
            <a:ext cx="5383398"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075268"/>
            <a:ext cx="5383398"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solidFill>
                  <a:schemeClr val="bg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 dark bkg">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3" name="Text Placeholder 2"/>
          <p:cNvSpPr>
            <a:spLocks noGrp="1"/>
          </p:cNvSpPr>
          <p:nvPr>
            <p:ph type="body" idx="1"/>
          </p:nvPr>
        </p:nvSpPr>
        <p:spPr>
          <a:xfrm>
            <a:off x="609441" y="1075267"/>
            <a:ext cx="5385514" cy="639763"/>
          </a:xfrm>
        </p:spPr>
        <p:txBody>
          <a:bodyPr anchor="b">
            <a:normAutofit/>
          </a:bodyPr>
          <a:lstStyle>
            <a:lvl1pPr marL="0" indent="0">
              <a:buNone/>
              <a:defRPr sz="2400" b="1">
                <a:solidFill>
                  <a:schemeClr val="bg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1715030"/>
            <a:ext cx="5385514"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075267"/>
            <a:ext cx="5387630" cy="639763"/>
          </a:xfrm>
        </p:spPr>
        <p:txBody>
          <a:bodyPr anchor="b">
            <a:normAutofit/>
          </a:bodyPr>
          <a:lstStyle>
            <a:lvl1pPr marL="0" indent="0">
              <a:buNone/>
              <a:defRPr sz="2400" b="1">
                <a:solidFill>
                  <a:schemeClr val="bg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1715030"/>
            <a:ext cx="5387630"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solidFill>
                  <a:schemeClr val="bg1"/>
                </a:solidFill>
              </a:defRPr>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solidFill>
                  <a:schemeClr val="bg1"/>
                </a:solidFill>
              </a:defRPr>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solidFill>
                  <a:schemeClr val="bg1"/>
                </a:solidFill>
              </a:defRPr>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solidFill>
                  <a:schemeClr val="bg1"/>
                </a:solidFill>
              </a:defRPr>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Footer Placeholder 6"/>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 dark bkg">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ctr">
            <a:normAutofit/>
          </a:bodyPr>
          <a:lstStyle>
            <a:lvl1pPr>
              <a:defRPr lang="en-US" dirty="0">
                <a:solidFill>
                  <a:schemeClr val="bg1"/>
                </a:solidFill>
                <a:effectLst>
                  <a:outerShdw blurRad="50800" dist="76200" dir="2700000" algn="tl" rotWithShape="0">
                    <a:prstClr val="black">
                      <a:alpha val="40000"/>
                    </a:prstClr>
                  </a:outerShdw>
                </a:effectLst>
              </a:defRPr>
            </a:lvl1pPr>
          </a:lstStyle>
          <a:p>
            <a:pPr lvl="0"/>
            <a:r>
              <a:rPr lang="en-US"/>
              <a:t>Click to edit Master title style</a:t>
            </a:r>
          </a:p>
        </p:txBody>
      </p:sp>
      <p:sp>
        <p:nvSpPr>
          <p:cNvPr id="5" name="Slide Number Placeholder 4"/>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dark bkg">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2" name="Footer Placeholder 1"/>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 No logo - dark bkg">
    <p:bg>
      <p:bgPr>
        <a:gradFill>
          <a:gsLst>
            <a:gs pos="0">
              <a:schemeClr val="tx2">
                <a:lumMod val="50000"/>
              </a:schemeClr>
            </a:gs>
            <a:gs pos="100000">
              <a:schemeClr val="tx2"/>
            </a:gs>
          </a:gsLst>
          <a:lin ang="1620000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Footer</a:t>
            </a:r>
          </a:p>
        </p:txBody>
      </p:sp>
      <p:sp>
        <p:nvSpPr>
          <p:cNvPr id="3" name="Slide Number Placeholder 2"/>
          <p:cNvSpPr>
            <a:spLocks noGrp="1"/>
          </p:cNvSpPr>
          <p:nvPr>
            <p:ph type="sldNum" sz="quarter" idx="11"/>
          </p:nvPr>
        </p:nvSpPr>
        <p:spPr/>
        <p:txBody>
          <a:bodyPr/>
          <a:lstStyle/>
          <a:p>
            <a:fld id="{C932CDCB-4B29-F641-AE31-D4360F16EBC3}"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left allign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lvl1pPr algn="l">
              <a:defRPr sz="2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le and Content - left alligned - no log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lvl1pPr algn="l">
              <a:defRPr sz="2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4" name="Footer Placeholder 3"/>
          <p:cNvSpPr>
            <a:spLocks noGrp="1"/>
          </p:cNvSpPr>
          <p:nvPr>
            <p:ph type="ftr" sz="quarter" idx="13"/>
          </p:nvPr>
        </p:nvSpPr>
        <p:spPr/>
        <p:txBody>
          <a:bodyPr/>
          <a:lstStyle/>
          <a:p>
            <a:r>
              <a:rPr lang="en-US" dirty="0"/>
              <a:t>Footer</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eft 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b">
            <a:noAutofit/>
          </a:bodyPr>
          <a:lstStyle>
            <a:lvl1pPr algn="l">
              <a:defRPr lang="en-US" sz="2600" dirty="0"/>
            </a:lvl1pPr>
          </a:lstStyle>
          <a:p>
            <a:pPr lvl="0" algn="l"/>
            <a:r>
              <a:rPr lang="en-US"/>
              <a:t>Click to edit Master title style</a:t>
            </a:r>
          </a:p>
        </p:txBody>
      </p:sp>
      <p:sp>
        <p:nvSpPr>
          <p:cNvPr id="3" name="Content Placeholder 2"/>
          <p:cNvSpPr>
            <a:spLocks noGrp="1"/>
          </p:cNvSpPr>
          <p:nvPr>
            <p:ph idx="1"/>
          </p:nvPr>
        </p:nvSpPr>
        <p:spPr>
          <a:xfrm>
            <a:off x="609441" y="1595438"/>
            <a:ext cx="10969943" cy="4530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Text Placeholder 6"/>
          <p:cNvSpPr>
            <a:spLocks noGrp="1"/>
          </p:cNvSpPr>
          <p:nvPr>
            <p:ph type="body" sz="quarter" idx="13" hasCustomPrompt="1"/>
          </p:nvPr>
        </p:nvSpPr>
        <p:spPr>
          <a:xfrm>
            <a:off x="609600" y="971551"/>
            <a:ext cx="10969625" cy="623888"/>
          </a:xfrm>
        </p:spPr>
        <p:txBody>
          <a:bodyPr>
            <a:normAutofit/>
          </a:bodyPr>
          <a:lstStyle>
            <a:lvl1pPr marL="0" indent="0">
              <a:spcBef>
                <a:spcPts val="300"/>
              </a:spcBef>
              <a:spcAft>
                <a:spcPts val="0"/>
              </a:spcAft>
              <a:buNone/>
              <a:defRPr sz="1800">
                <a:solidFill>
                  <a:schemeClr val="tx1">
                    <a:lumMod val="60000"/>
                    <a:lumOff val="40000"/>
                  </a:schemeClr>
                </a:solidFill>
              </a:defRPr>
            </a:lvl1pPr>
            <a:lvl2pPr marL="455003" indent="0">
              <a:buNone/>
              <a:defRPr/>
            </a:lvl2pPr>
            <a:lvl3pPr marL="844403" indent="0">
              <a:buNone/>
              <a:defRPr/>
            </a:lvl3pPr>
            <a:lvl4pPr marL="1221103" indent="0">
              <a:buNone/>
              <a:defRPr/>
            </a:lvl4pPr>
            <a:lvl5pPr marL="1595687" indent="0">
              <a:buNone/>
              <a:defRPr/>
            </a:lvl5pPr>
          </a:lstStyle>
          <a:p>
            <a:pPr lvl="0"/>
            <a:r>
              <a:rPr lang="en-US"/>
              <a:t>Click to edit Master subtitle styles</a:t>
            </a:r>
          </a:p>
        </p:txBody>
      </p:sp>
      <p:sp>
        <p:nvSpPr>
          <p:cNvPr id="4" name="Footer Placeholder 3"/>
          <p:cNvSpPr>
            <a:spLocks noGrp="1"/>
          </p:cNvSpPr>
          <p:nvPr>
            <p:ph type="ftr" sz="quarter" idx="14"/>
          </p:nvPr>
        </p:nvSpPr>
        <p:spPr/>
        <p:txBody>
          <a:bodyPr/>
          <a:lstStyle/>
          <a:p>
            <a:r>
              <a:rPr lang="en-US" dirty="0"/>
              <a:t>Footer</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Left Title, Subtitle and Content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b">
            <a:noAutofit/>
          </a:bodyPr>
          <a:lstStyle>
            <a:lvl1pPr>
              <a:defRPr lang="en-US" sz="2600" dirty="0"/>
            </a:lvl1pPr>
          </a:lstStyle>
          <a:p>
            <a:pPr lvl="0" algn="l"/>
            <a:r>
              <a:rPr lang="en-US"/>
              <a:t>Click to edit Master title style</a:t>
            </a:r>
          </a:p>
        </p:txBody>
      </p:sp>
      <p:sp>
        <p:nvSpPr>
          <p:cNvPr id="3" name="Content Placeholder 2"/>
          <p:cNvSpPr>
            <a:spLocks noGrp="1"/>
          </p:cNvSpPr>
          <p:nvPr>
            <p:ph idx="1"/>
          </p:nvPr>
        </p:nvSpPr>
        <p:spPr>
          <a:xfrm>
            <a:off x="609441" y="1595438"/>
            <a:ext cx="10969943" cy="4530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Text Placeholder 6"/>
          <p:cNvSpPr>
            <a:spLocks noGrp="1"/>
          </p:cNvSpPr>
          <p:nvPr>
            <p:ph type="body" sz="quarter" idx="13" hasCustomPrompt="1"/>
          </p:nvPr>
        </p:nvSpPr>
        <p:spPr>
          <a:xfrm>
            <a:off x="609600" y="971551"/>
            <a:ext cx="10969625" cy="623888"/>
          </a:xfrm>
        </p:spPr>
        <p:txBody>
          <a:bodyPr>
            <a:normAutofit/>
          </a:bodyPr>
          <a:lstStyle>
            <a:lvl1pPr marL="0" indent="0">
              <a:spcBef>
                <a:spcPts val="300"/>
              </a:spcBef>
              <a:spcAft>
                <a:spcPts val="0"/>
              </a:spcAft>
              <a:buNone/>
              <a:defRPr sz="1800">
                <a:solidFill>
                  <a:schemeClr val="tx1">
                    <a:lumMod val="60000"/>
                    <a:lumOff val="40000"/>
                  </a:schemeClr>
                </a:solidFill>
              </a:defRPr>
            </a:lvl1pPr>
            <a:lvl2pPr marL="455003" indent="0">
              <a:buNone/>
              <a:defRPr/>
            </a:lvl2pPr>
            <a:lvl3pPr marL="844403" indent="0">
              <a:buNone/>
              <a:defRPr/>
            </a:lvl3pPr>
            <a:lvl4pPr marL="1221103" indent="0">
              <a:buNone/>
              <a:defRPr/>
            </a:lvl4pPr>
            <a:lvl5pPr marL="1595687" indent="0">
              <a:buNone/>
              <a:defRPr/>
            </a:lvl5pPr>
          </a:lstStyle>
          <a:p>
            <a:pPr lvl="0"/>
            <a:r>
              <a:rPr lang="en-US"/>
              <a:t>Click to edit Master subtitle styles</a:t>
            </a:r>
          </a:p>
        </p:txBody>
      </p:sp>
      <p:sp>
        <p:nvSpPr>
          <p:cNvPr id="4" name="Footer Placeholder 3"/>
          <p:cNvSpPr>
            <a:spLocks noGrp="1"/>
          </p:cNvSpPr>
          <p:nvPr>
            <p:ph type="ftr" sz="quarter" idx="14"/>
          </p:nvPr>
        </p:nvSpPr>
        <p:spPr/>
        <p:txBody>
          <a:bodyPr/>
          <a:lstStyle/>
          <a:p>
            <a:r>
              <a:rPr lang="en-US" dirty="0"/>
              <a:t>Footer</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b">
            <a:noAutofit/>
          </a:bodyPr>
          <a:lstStyle>
            <a:lvl1pPr>
              <a:defRPr lang="en-US" sz="2600" dirty="0"/>
            </a:lvl1pPr>
          </a:lstStyle>
          <a:p>
            <a:pPr lvl="0" algn="l"/>
            <a:r>
              <a:rPr lang="en-US"/>
              <a:t>Click to edit Master title style</a:t>
            </a:r>
          </a:p>
        </p:txBody>
      </p:sp>
      <p:sp>
        <p:nvSpPr>
          <p:cNvPr id="6" name="Slide Number Placeholder 5"/>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Text Placeholder 6"/>
          <p:cNvSpPr>
            <a:spLocks noGrp="1"/>
          </p:cNvSpPr>
          <p:nvPr>
            <p:ph type="body" sz="quarter" idx="13" hasCustomPrompt="1"/>
          </p:nvPr>
        </p:nvSpPr>
        <p:spPr>
          <a:xfrm>
            <a:off x="609600" y="971551"/>
            <a:ext cx="10969625" cy="623888"/>
          </a:xfrm>
        </p:spPr>
        <p:txBody>
          <a:bodyPr>
            <a:normAutofit/>
          </a:bodyPr>
          <a:lstStyle>
            <a:lvl1pPr marL="0" indent="0">
              <a:spcBef>
                <a:spcPts val="300"/>
              </a:spcBef>
              <a:spcAft>
                <a:spcPts val="0"/>
              </a:spcAft>
              <a:buNone/>
              <a:defRPr sz="1800">
                <a:solidFill>
                  <a:schemeClr val="tx1">
                    <a:lumMod val="60000"/>
                    <a:lumOff val="40000"/>
                  </a:schemeClr>
                </a:solidFill>
              </a:defRPr>
            </a:lvl1pPr>
            <a:lvl2pPr marL="455003" indent="0">
              <a:buNone/>
              <a:defRPr/>
            </a:lvl2pPr>
            <a:lvl3pPr marL="844403" indent="0">
              <a:buNone/>
              <a:defRPr/>
            </a:lvl3pPr>
            <a:lvl4pPr marL="1221103" indent="0">
              <a:buNone/>
              <a:defRPr/>
            </a:lvl4pPr>
            <a:lvl5pPr marL="1595687" indent="0">
              <a:buNone/>
              <a:defRPr/>
            </a:lvl5pPr>
          </a:lstStyle>
          <a:p>
            <a:pPr lvl="0"/>
            <a:r>
              <a:rPr lang="en-US"/>
              <a:t>Click to edit Master subtitle styles</a:t>
            </a:r>
          </a:p>
        </p:txBody>
      </p:sp>
      <p:sp>
        <p:nvSpPr>
          <p:cNvPr id="8" name="Content Placeholder 2"/>
          <p:cNvSpPr>
            <a:spLocks noGrp="1"/>
          </p:cNvSpPr>
          <p:nvPr>
            <p:ph sz="half" idx="1"/>
          </p:nvPr>
        </p:nvSpPr>
        <p:spPr>
          <a:xfrm>
            <a:off x="609441" y="1595439"/>
            <a:ext cx="5383398" cy="4530726"/>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half" idx="2"/>
          </p:nvPr>
        </p:nvSpPr>
        <p:spPr>
          <a:xfrm>
            <a:off x="6195986" y="1595439"/>
            <a:ext cx="5383398" cy="4530726"/>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4"/>
          </p:nvPr>
        </p:nvSpPr>
        <p:spPr/>
        <p:txBody>
          <a:bodyPr/>
          <a:lstStyle/>
          <a:p>
            <a:r>
              <a:rPr lang="en-US" dirty="0"/>
              <a:t>Footer</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 left align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21899" tIns="60949" rIns="121899" bIns="60949" rtlCol="0" anchor="b">
            <a:noAutofit/>
          </a:bodyPr>
          <a:lstStyle>
            <a:lvl1pPr>
              <a:defRPr lang="en-US" sz="2600" dirty="0"/>
            </a:lvl1pPr>
          </a:lstStyle>
          <a:p>
            <a:pPr lvl="0" algn="l"/>
            <a:r>
              <a:rPr lang="en-US"/>
              <a:t>Click to edit Master title style</a:t>
            </a:r>
          </a:p>
        </p:txBody>
      </p:sp>
      <p:sp>
        <p:nvSpPr>
          <p:cNvPr id="3" name="Text Placeholder 2"/>
          <p:cNvSpPr>
            <a:spLocks noGrp="1"/>
          </p:cNvSpPr>
          <p:nvPr>
            <p:ph type="body" idx="1"/>
          </p:nvPr>
        </p:nvSpPr>
        <p:spPr>
          <a:xfrm>
            <a:off x="609441" y="1075267"/>
            <a:ext cx="5385514" cy="639763"/>
          </a:xfrm>
        </p:spPr>
        <p:txBody>
          <a:bodyPr anchor="b">
            <a:normAutofit/>
          </a:bodyPr>
          <a:lstStyle>
            <a:lvl1pPr marL="0" indent="0">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1715030"/>
            <a:ext cx="5385514"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075267"/>
            <a:ext cx="5387630" cy="639763"/>
          </a:xfrm>
        </p:spPr>
        <p:txBody>
          <a:bodyPr anchor="b">
            <a:normAutofit/>
          </a:bodyPr>
          <a:lstStyle>
            <a:lvl1pPr marL="0" indent="0">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1715030"/>
            <a:ext cx="5387630"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Footer Placeholder 6"/>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ft Title, Content and Photo">
    <p:spTree>
      <p:nvGrpSpPr>
        <p:cNvPr id="1" name=""/>
        <p:cNvGrpSpPr/>
        <p:nvPr/>
      </p:nvGrpSpPr>
      <p:grpSpPr>
        <a:xfrm>
          <a:off x="0" y="0"/>
          <a:ext cx="0" cy="0"/>
          <a:chOff x="0" y="0"/>
          <a:chExt cx="0" cy="0"/>
        </a:xfrm>
      </p:grpSpPr>
      <p:sp>
        <p:nvSpPr>
          <p:cNvPr id="2" name="Title 1"/>
          <p:cNvSpPr>
            <a:spLocks noGrp="1"/>
          </p:cNvSpPr>
          <p:nvPr>
            <p:ph type="title"/>
          </p:nvPr>
        </p:nvSpPr>
        <p:spPr>
          <a:xfrm>
            <a:off x="609443" y="71967"/>
            <a:ext cx="4010039" cy="895351"/>
          </a:xfrm>
        </p:spPr>
        <p:txBody>
          <a:bodyPr vert="horz" lIns="121899" tIns="60949" rIns="121899" bIns="60949" rtlCol="0" anchor="b">
            <a:noAutofit/>
          </a:bodyPr>
          <a:lstStyle>
            <a:lvl1pPr>
              <a:defRPr lang="en-US" sz="2600" dirty="0"/>
            </a:lvl1pPr>
          </a:lstStyle>
          <a:p>
            <a:pPr lvl="0" algn="l"/>
            <a:r>
              <a:rPr lang="en-US"/>
              <a:t>Click to edit Master title style</a:t>
            </a:r>
          </a:p>
        </p:txBody>
      </p:sp>
      <p:sp>
        <p:nvSpPr>
          <p:cNvPr id="4" name="Text Placeholder 3"/>
          <p:cNvSpPr>
            <a:spLocks noGrp="1"/>
          </p:cNvSpPr>
          <p:nvPr>
            <p:ph type="body" sz="half" idx="2"/>
          </p:nvPr>
        </p:nvSpPr>
        <p:spPr>
          <a:xfrm>
            <a:off x="609443" y="1075268"/>
            <a:ext cx="4010039"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1900"/>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1600"/>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300"/>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200"/>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marL="385166" marR="0" lvl="0"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Click to edit Master text styles</a:t>
            </a:r>
          </a:p>
          <a:p>
            <a:pPr marL="385166" marR="0" lvl="1"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Second level</a:t>
            </a:r>
          </a:p>
          <a:p>
            <a:pPr marL="385166" marR="0" lvl="2"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Third level</a:t>
            </a:r>
          </a:p>
          <a:p>
            <a:pPr marL="385166" marR="0" lvl="3"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Fourth level</a:t>
            </a:r>
          </a:p>
          <a:p>
            <a:pPr marL="385166" marR="0" lvl="4"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Fifth level</a:t>
            </a:r>
            <a:endParaRPr kumimoji="0" lang="en-US" sz="1600" b="0" i="0" u="none" strike="noStrike" kern="1200" cap="none" spc="0" normalizeH="0" baseline="0" noProof="0">
              <a:ln>
                <a:noFill/>
              </a:ln>
              <a:solidFill>
                <a:srgbClr val="3A475B"/>
              </a:solidFill>
              <a:effectLst/>
              <a:uLnTx/>
              <a:uFillTx/>
              <a:latin typeface="+mn-lt"/>
              <a:ea typeface="+mn-ea"/>
              <a:cs typeface="+mn-cs"/>
            </a:endParaRPr>
          </a:p>
        </p:txBody>
      </p:sp>
      <p:sp>
        <p:nvSpPr>
          <p:cNvPr id="7" name="Slide Number Placeholder 6"/>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10" name="Content Placeholder 9"/>
          <p:cNvSpPr>
            <a:spLocks noGrp="1"/>
          </p:cNvSpPr>
          <p:nvPr>
            <p:ph sz="quarter" idx="13"/>
          </p:nvPr>
        </p:nvSpPr>
        <p:spPr>
          <a:xfrm>
            <a:off x="4776073" y="0"/>
            <a:ext cx="7412752" cy="6370320"/>
          </a:xfrm>
        </p:spPr>
        <p:txBody>
          <a:bodyPr/>
          <a:lstStyle>
            <a:lvl1pPr marL="82535" indent="0">
              <a:buNone/>
              <a:defRPr/>
            </a:lvl1pPr>
          </a:lstStyle>
          <a:p>
            <a:pPr lvl="0"/>
            <a:r>
              <a:rPr lang="en-US"/>
              <a:t>Click to edit Master text styles</a:t>
            </a:r>
          </a:p>
        </p:txBody>
      </p:sp>
      <p:sp>
        <p:nvSpPr>
          <p:cNvPr id="3" name="Footer Placeholder 2"/>
          <p:cNvSpPr>
            <a:spLocks noGrp="1"/>
          </p:cNvSpPr>
          <p:nvPr>
            <p:ph type="ftr" sz="quarter" idx="14"/>
          </p:nvPr>
        </p:nvSpPr>
        <p:spPr/>
        <p:txBody>
          <a:bodyPr/>
          <a:lstStyle/>
          <a:p>
            <a:r>
              <a:rPr lang="en-US" dirty="0"/>
              <a:t>Footer</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B5131EF-D618-5347-8462-43F33F2C84D1}" type="slidenum">
              <a:rPr lang="en-US" smtClean="0">
                <a:solidFill>
                  <a:srgbClr val="4D4D4F">
                    <a:tint val="75000"/>
                  </a:srgbClr>
                </a:solidFill>
              </a:rPr>
              <a:pPr/>
              <a:t>‹#›</a:t>
            </a:fld>
            <a:endParaRPr lang="en-US" dirty="0">
              <a:solidFill>
                <a:srgbClr val="4D4D4F">
                  <a:tint val="75000"/>
                </a:srgbClr>
              </a:solidFill>
            </a:endParaRPr>
          </a:p>
        </p:txBody>
      </p:sp>
    </p:spTree>
    <p:extLst>
      <p:ext uri="{BB962C8B-B14F-4D97-AF65-F5344CB8AC3E}">
        <p14:creationId xmlns:p14="http://schemas.microsoft.com/office/powerpoint/2010/main" val="269591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Content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932CDCB-4B29-F641-AE31-D4360F16EBC3}"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Footer</a:t>
            </a:r>
          </a:p>
        </p:txBody>
      </p:sp>
      <p:sp>
        <p:nvSpPr>
          <p:cNvPr id="5" name="Content Placeholder 2"/>
          <p:cNvSpPr>
            <a:spLocks noGrp="1"/>
          </p:cNvSpPr>
          <p:nvPr>
            <p:ph idx="1"/>
          </p:nvPr>
        </p:nvSpPr>
        <p:spPr>
          <a:xfrm>
            <a:off x="609441" y="1089623"/>
            <a:ext cx="10969943" cy="5036541"/>
          </a:xfrm>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075268"/>
            <a:ext cx="5383398"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075268"/>
            <a:ext cx="5383398"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2100"/>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2100"/>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6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5" name="Footer Placeholder 4"/>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075267"/>
            <a:ext cx="5385514" cy="639763"/>
          </a:xfrm>
        </p:spPr>
        <p:txBody>
          <a:bodyPr anchor="b">
            <a:normAutofit/>
          </a:bodyPr>
          <a:lstStyle>
            <a:lvl1pPr marL="0" indent="0">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1715030"/>
            <a:ext cx="5385514"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075267"/>
            <a:ext cx="5387630" cy="639763"/>
          </a:xfrm>
        </p:spPr>
        <p:txBody>
          <a:bodyPr anchor="b">
            <a:normAutofit/>
          </a:bodyPr>
          <a:lstStyle>
            <a:lvl1pPr marL="0" indent="0">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1715030"/>
            <a:ext cx="5387630" cy="4411133"/>
          </a:xfrm>
        </p:spPr>
        <p:txBody>
          <a:bodyPr/>
          <a:lstStyle>
            <a:lvl1pPr marL="385166" marR="0" indent="-302631" algn="l" defTabSz="609493" rtl="0" eaLnBrk="1" fontAlgn="auto" latinLnBrk="0" hangingPunct="1">
              <a:lnSpc>
                <a:spcPct val="90000"/>
              </a:lnSpc>
              <a:spcBef>
                <a:spcPts val="800"/>
              </a:spcBef>
              <a:spcAft>
                <a:spcPts val="533"/>
              </a:spcAft>
              <a:buClrTx/>
              <a:buSzPct val="100000"/>
              <a:buFont typeface="Arial"/>
              <a:buChar char="•"/>
              <a:tabLst/>
              <a:defRPr sz="2100"/>
            </a:lvl1pPr>
            <a:lvl2pPr marL="757634" marR="0" indent="-302631" algn="l" defTabSz="759751" rtl="0" eaLnBrk="1" fontAlgn="auto" latinLnBrk="0" hangingPunct="1">
              <a:lnSpc>
                <a:spcPct val="90000"/>
              </a:lnSpc>
              <a:spcBef>
                <a:spcPts val="800"/>
              </a:spcBef>
              <a:spcAft>
                <a:spcPts val="533"/>
              </a:spcAft>
              <a:buClrTx/>
              <a:buSzPct val="90000"/>
              <a:buFont typeface="Lucida Grande"/>
              <a:buChar char="-"/>
              <a:tabLst/>
              <a:defRPr sz="2100"/>
            </a:lvl2pPr>
            <a:lvl3pPr marL="1149150" marR="0" indent="-304747" algn="l" defTabSz="609493" rtl="0" eaLnBrk="1" fontAlgn="auto" latinLnBrk="0" hangingPunct="1">
              <a:lnSpc>
                <a:spcPct val="90000"/>
              </a:lnSpc>
              <a:spcBef>
                <a:spcPts val="800"/>
              </a:spcBef>
              <a:spcAft>
                <a:spcPts val="533"/>
              </a:spcAft>
              <a:buClrTx/>
              <a:buSzPct val="90000"/>
              <a:buFont typeface="Wingdings" charset="2"/>
              <a:buChar char="§"/>
              <a:tabLst/>
              <a:defRPr sz="1600"/>
            </a:lvl3pPr>
            <a:lvl4pPr marL="1525850"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4pPr>
            <a:lvl5pPr marL="1900434" marR="0" indent="-304747" algn="l" defTabSz="609493" rtl="0" eaLnBrk="1" fontAlgn="auto" latinLnBrk="0" hangingPunct="1">
              <a:lnSpc>
                <a:spcPct val="90000"/>
              </a:lnSpc>
              <a:spcBef>
                <a:spcPts val="800"/>
              </a:spcBef>
              <a:spcAft>
                <a:spcPts val="533"/>
              </a:spcAft>
              <a:buClrTx/>
              <a:buSzPct val="90000"/>
              <a:buFont typeface="Lucida Grande"/>
              <a:buChar char="-"/>
              <a:tabLst/>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7" name="Footer Placeholder 6"/>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Content and Photo">
    <p:spTree>
      <p:nvGrpSpPr>
        <p:cNvPr id="1" name=""/>
        <p:cNvGrpSpPr/>
        <p:nvPr/>
      </p:nvGrpSpPr>
      <p:grpSpPr>
        <a:xfrm>
          <a:off x="0" y="0"/>
          <a:ext cx="0" cy="0"/>
          <a:chOff x="0" y="0"/>
          <a:chExt cx="0" cy="0"/>
        </a:xfrm>
      </p:grpSpPr>
      <p:sp>
        <p:nvSpPr>
          <p:cNvPr id="2" name="Title 1"/>
          <p:cNvSpPr>
            <a:spLocks noGrp="1"/>
          </p:cNvSpPr>
          <p:nvPr>
            <p:ph type="title"/>
          </p:nvPr>
        </p:nvSpPr>
        <p:spPr>
          <a:xfrm>
            <a:off x="609443" y="71967"/>
            <a:ext cx="4010039" cy="895351"/>
          </a:xfrm>
        </p:spPr>
        <p:txBody>
          <a:bodyPr anchor="ctr">
            <a:normAutofit/>
          </a:bodyPr>
          <a:lstStyle>
            <a:lvl1pPr algn="ctr">
              <a:defRPr sz="2700" b="1"/>
            </a:lvl1pPr>
          </a:lstStyle>
          <a:p>
            <a:r>
              <a:rPr lang="en-US"/>
              <a:t>Click to edit Master title style</a:t>
            </a:r>
          </a:p>
        </p:txBody>
      </p:sp>
      <p:sp>
        <p:nvSpPr>
          <p:cNvPr id="4" name="Text Placeholder 3"/>
          <p:cNvSpPr>
            <a:spLocks noGrp="1"/>
          </p:cNvSpPr>
          <p:nvPr>
            <p:ph type="body" sz="half" idx="2"/>
          </p:nvPr>
        </p:nvSpPr>
        <p:spPr>
          <a:xfrm>
            <a:off x="609443" y="1075268"/>
            <a:ext cx="4010039" cy="5050897"/>
          </a:xfrm>
        </p:spPr>
        <p:txBody>
          <a:bodyPr/>
          <a:lstStyle>
            <a:lvl1pPr marL="385166" marR="0" indent="-302631" algn="l" defTabSz="609493" rtl="0" eaLnBrk="1" fontAlgn="auto" latinLnBrk="0" hangingPunct="1">
              <a:lnSpc>
                <a:spcPct val="90000"/>
              </a:lnSpc>
              <a:spcBef>
                <a:spcPts val="900"/>
              </a:spcBef>
              <a:spcAft>
                <a:spcPts val="600"/>
              </a:spcAft>
              <a:buClrTx/>
              <a:buSzPct val="100000"/>
              <a:buFont typeface="Arial"/>
              <a:buChar char="•"/>
              <a:tabLst/>
              <a:defRPr sz="1900"/>
            </a:lvl1pPr>
            <a:lvl2pPr marL="757634" marR="0" indent="-302631" algn="l" defTabSz="759751" rtl="0" eaLnBrk="1" fontAlgn="auto" latinLnBrk="0" hangingPunct="1">
              <a:lnSpc>
                <a:spcPct val="90000"/>
              </a:lnSpc>
              <a:spcBef>
                <a:spcPts val="600"/>
              </a:spcBef>
              <a:spcAft>
                <a:spcPts val="600"/>
              </a:spcAft>
              <a:buClrTx/>
              <a:buSzPct val="90000"/>
              <a:buFont typeface="Lucida Grande"/>
              <a:buChar char="-"/>
              <a:tabLst/>
              <a:defRPr sz="1600"/>
            </a:lvl2pPr>
            <a:lvl3pPr marL="1149150" marR="0" indent="-304747" algn="l" defTabSz="609493" rtl="0" eaLnBrk="1" fontAlgn="auto" latinLnBrk="0" hangingPunct="1">
              <a:lnSpc>
                <a:spcPct val="90000"/>
              </a:lnSpc>
              <a:spcBef>
                <a:spcPts val="600"/>
              </a:spcBef>
              <a:spcAft>
                <a:spcPts val="600"/>
              </a:spcAft>
              <a:buClrTx/>
              <a:buSzPct val="90000"/>
              <a:buFont typeface="Wingdings" charset="2"/>
              <a:buChar char="§"/>
              <a:tabLst/>
              <a:defRPr sz="1300"/>
            </a:lvl3pPr>
            <a:lvl4pPr marL="1525850" marR="0" indent="-304747" algn="l" defTabSz="609493" rtl="0" eaLnBrk="1" fontAlgn="auto" latinLnBrk="0" hangingPunct="1">
              <a:lnSpc>
                <a:spcPct val="90000"/>
              </a:lnSpc>
              <a:spcBef>
                <a:spcPts val="600"/>
              </a:spcBef>
              <a:spcAft>
                <a:spcPts val="600"/>
              </a:spcAft>
              <a:buClrTx/>
              <a:buSzPct val="90000"/>
              <a:buFont typeface="Lucida Grande"/>
              <a:buChar char="»"/>
              <a:tabLst/>
              <a:defRPr sz="1200"/>
            </a:lvl4pPr>
            <a:lvl5pPr marL="1900434" marR="0" indent="-304747" algn="l" defTabSz="609493" rtl="0" eaLnBrk="1" fontAlgn="auto" latinLnBrk="0" hangingPunct="1">
              <a:lnSpc>
                <a:spcPct val="90000"/>
              </a:lnSpc>
              <a:spcBef>
                <a:spcPts val="600"/>
              </a:spcBef>
              <a:spcAft>
                <a:spcPts val="600"/>
              </a:spcAft>
              <a:buClrTx/>
              <a:buSzPct val="90000"/>
              <a:buFont typeface="Lucida Grande"/>
              <a:buChar char="-"/>
              <a:tabLst/>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marL="385166" marR="0" lvl="0"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Click to edit Master text styles</a:t>
            </a:r>
          </a:p>
          <a:p>
            <a:pPr marL="385166" marR="0" lvl="1"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Second level</a:t>
            </a:r>
          </a:p>
          <a:p>
            <a:pPr marL="385166" marR="0" lvl="2"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Third level</a:t>
            </a:r>
          </a:p>
          <a:p>
            <a:pPr marL="385166" marR="0" lvl="3"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Fourth level</a:t>
            </a:r>
          </a:p>
          <a:p>
            <a:pPr marL="385166" marR="0" lvl="4" indent="-302631" algn="l" defTabSz="609493" rtl="0" eaLnBrk="1" fontAlgn="auto" latinLnBrk="0" hangingPunct="1">
              <a:lnSpc>
                <a:spcPct val="90000"/>
              </a:lnSpc>
              <a:spcBef>
                <a:spcPts val="900"/>
              </a:spcBef>
              <a:spcAft>
                <a:spcPts val="600"/>
              </a:spcAft>
              <a:buClrTx/>
              <a:buSzPct val="100000"/>
              <a:buFont typeface="Arial"/>
              <a:buChar char="•"/>
              <a:tabLst/>
              <a:defRPr/>
            </a:pPr>
            <a:r>
              <a:rPr kumimoji="0" lang="en-US" sz="2100" b="0" i="0" u="none" strike="noStrike" kern="1200" cap="none" spc="0" normalizeH="0" baseline="0" noProof="0">
                <a:ln>
                  <a:noFill/>
                </a:ln>
                <a:solidFill>
                  <a:srgbClr val="3A475B"/>
                </a:solidFill>
                <a:effectLst/>
                <a:uLnTx/>
                <a:uFillTx/>
                <a:latin typeface="+mn-lt"/>
                <a:ea typeface="+mn-ea"/>
                <a:cs typeface="+mn-cs"/>
              </a:rPr>
              <a:t>Fifth level</a:t>
            </a:r>
            <a:endParaRPr kumimoji="0" lang="en-US" sz="1600" b="0" i="0" u="none" strike="noStrike" kern="1200" cap="none" spc="0" normalizeH="0" baseline="0" noProof="0">
              <a:ln>
                <a:noFill/>
              </a:ln>
              <a:solidFill>
                <a:srgbClr val="3A475B"/>
              </a:solidFill>
              <a:effectLst/>
              <a:uLnTx/>
              <a:uFillTx/>
              <a:latin typeface="+mn-lt"/>
              <a:ea typeface="+mn-ea"/>
              <a:cs typeface="+mn-cs"/>
            </a:endParaRPr>
          </a:p>
        </p:txBody>
      </p:sp>
      <p:sp>
        <p:nvSpPr>
          <p:cNvPr id="7" name="Slide Number Placeholder 6"/>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10" name="Content Placeholder 9"/>
          <p:cNvSpPr>
            <a:spLocks noGrp="1"/>
          </p:cNvSpPr>
          <p:nvPr>
            <p:ph sz="quarter" idx="13"/>
          </p:nvPr>
        </p:nvSpPr>
        <p:spPr>
          <a:xfrm>
            <a:off x="4776073" y="0"/>
            <a:ext cx="7412752" cy="6370320"/>
          </a:xfrm>
        </p:spPr>
        <p:txBody>
          <a:bodyPr/>
          <a:lstStyle>
            <a:lvl1pPr marL="82535" indent="0">
              <a:buNone/>
              <a:defRPr/>
            </a:lvl1pPr>
          </a:lstStyle>
          <a:p>
            <a:pPr lvl="0"/>
            <a:r>
              <a:rPr lang="en-US"/>
              <a:t>Click to edit Master text styles</a:t>
            </a:r>
          </a:p>
        </p:txBody>
      </p:sp>
      <p:sp>
        <p:nvSpPr>
          <p:cNvPr id="3" name="Footer Placeholder 2"/>
          <p:cNvSpPr>
            <a:spLocks noGrp="1"/>
          </p:cNvSpPr>
          <p:nvPr>
            <p:ph type="ftr" sz="quarter" idx="14"/>
          </p:nvPr>
        </p:nvSpPr>
        <p:spPr/>
        <p:txBody>
          <a:bodyPr/>
          <a:lstStyle/>
          <a:p>
            <a:r>
              <a:rPr lang="en-US" dirty="0"/>
              <a:t>Footer</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609441" y="6431598"/>
            <a:ext cx="499831" cy="365125"/>
          </a:xfrm>
          <a:prstGeom prst="rect">
            <a:avLst/>
          </a:prstGeom>
        </p:spPr>
        <p:txBody>
          <a:bodyPr/>
          <a:lstStyle/>
          <a:p>
            <a:fld id="{C932CDCB-4B29-F641-AE31-D4360F16EBC3}" type="slidenum">
              <a:rPr lang="en-US" smtClean="0"/>
              <a:t>‹#›</a:t>
            </a:fld>
            <a:endParaRPr lang="en-US" dirty="0"/>
          </a:p>
        </p:txBody>
      </p:sp>
      <p:sp>
        <p:nvSpPr>
          <p:cNvPr id="3" name="Footer Placeholder 2"/>
          <p:cNvSpPr>
            <a:spLocks noGrp="1"/>
          </p:cNvSpPr>
          <p:nvPr>
            <p:ph type="ftr" sz="quarter" idx="13"/>
          </p:nvPr>
        </p:nvSpPr>
        <p:spPr/>
        <p:txBody>
          <a:bodyPr/>
          <a:lstStyle/>
          <a:p>
            <a:r>
              <a:rPr lang="en-US" dirty="0"/>
              <a:t>Footer</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Only -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932CDCB-4B29-F641-AE31-D4360F16EBC3}"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Footer</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Bar.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0" y="6370320"/>
            <a:ext cx="12188825" cy="487680"/>
          </a:xfrm>
          <a:prstGeom prst="rect">
            <a:avLst/>
          </a:prstGeom>
        </p:spPr>
      </p:pic>
      <p:sp>
        <p:nvSpPr>
          <p:cNvPr id="2" name="Title Placeholder 1"/>
          <p:cNvSpPr>
            <a:spLocks noGrp="1"/>
          </p:cNvSpPr>
          <p:nvPr>
            <p:ph type="title"/>
          </p:nvPr>
        </p:nvSpPr>
        <p:spPr>
          <a:xfrm>
            <a:off x="609441" y="83227"/>
            <a:ext cx="10969943" cy="888608"/>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089623"/>
            <a:ext cx="10969943" cy="5036541"/>
          </a:xfrm>
          <a:prstGeom prst="rect">
            <a:avLst/>
          </a:prstGeom>
        </p:spPr>
        <p:txBody>
          <a:bodyPr vert="horz" lIns="121899" tIns="60949" rIns="121899"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ForeSee_logo_1-color.png"/>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764985" y="6431280"/>
            <a:ext cx="814399" cy="365760"/>
          </a:xfrm>
          <a:prstGeom prst="rect">
            <a:avLst/>
          </a:prstGeom>
        </p:spPr>
      </p:pic>
      <p:sp>
        <p:nvSpPr>
          <p:cNvPr id="10" name="Slide Number Placeholder 5"/>
          <p:cNvSpPr>
            <a:spLocks noGrp="1"/>
          </p:cNvSpPr>
          <p:nvPr>
            <p:ph type="sldNum" sz="quarter" idx="4"/>
          </p:nvPr>
        </p:nvSpPr>
        <p:spPr>
          <a:xfrm>
            <a:off x="609441" y="6431598"/>
            <a:ext cx="499831" cy="365125"/>
          </a:xfrm>
          <a:prstGeom prst="rect">
            <a:avLst/>
          </a:prstGeom>
        </p:spPr>
        <p:txBody>
          <a:bodyPr vert="horz" lIns="121899" tIns="60949" rIns="0" bIns="60949" rtlCol="0" anchor="ctr"/>
          <a:lstStyle>
            <a:lvl1pPr algn="l">
              <a:defRPr sz="1300">
                <a:solidFill>
                  <a:schemeClr val="bg2">
                    <a:lumMod val="75000"/>
                  </a:schemeClr>
                </a:solidFill>
              </a:defRPr>
            </a:lvl1pPr>
          </a:lstStyle>
          <a:p>
            <a:fld id="{C932CDCB-4B29-F641-AE31-D4360F16EBC3}" type="slidenum">
              <a:rPr lang="en-US" smtClean="0"/>
              <a:pPr/>
              <a:t>‹#›</a:t>
            </a:fld>
            <a:endParaRPr lang="en-US" dirty="0"/>
          </a:p>
        </p:txBody>
      </p:sp>
      <p:sp>
        <p:nvSpPr>
          <p:cNvPr id="12" name="Footer Placeholder 11"/>
          <p:cNvSpPr>
            <a:spLocks noGrp="1"/>
          </p:cNvSpPr>
          <p:nvPr>
            <p:ph type="ftr" sz="quarter" idx="3"/>
          </p:nvPr>
        </p:nvSpPr>
        <p:spPr>
          <a:xfrm>
            <a:off x="1207732" y="6431598"/>
            <a:ext cx="9165461" cy="365125"/>
          </a:xfrm>
          <a:prstGeom prst="rect">
            <a:avLst/>
          </a:prstGeom>
        </p:spPr>
        <p:txBody>
          <a:bodyPr vert="horz" lIns="91440" tIns="0" rIns="91440" bIns="0" rtlCol="0" anchor="ctr"/>
          <a:lstStyle>
            <a:lvl1pPr algn="l">
              <a:defRPr sz="1100">
                <a:solidFill>
                  <a:schemeClr val="bg2">
                    <a:lumMod val="75000"/>
                  </a:schemeClr>
                </a:solidFill>
              </a:defRPr>
            </a:lvl1pPr>
          </a:lstStyle>
          <a:p>
            <a:r>
              <a:rPr lang="en-US" dirty="0"/>
              <a:t>Footer</a:t>
            </a:r>
          </a:p>
        </p:txBody>
      </p:sp>
    </p:spTree>
    <p:extLst>
      <p:ext uri="{BB962C8B-B14F-4D97-AF65-F5344CB8AC3E}">
        <p14:creationId xmlns:p14="http://schemas.microsoft.com/office/powerpoint/2010/main" val="11898185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Lst>
  <p:hf hdr="0" dt="0"/>
  <p:txStyles>
    <p:titleStyle>
      <a:lvl1pPr algn="ctr" defTabSz="609493" rtl="0" eaLnBrk="1" latinLnBrk="0" hangingPunct="1">
        <a:lnSpc>
          <a:spcPct val="90000"/>
        </a:lnSpc>
        <a:spcBef>
          <a:spcPct val="0"/>
        </a:spcBef>
        <a:buNone/>
        <a:defRPr sz="2900" b="1" kern="1200">
          <a:solidFill>
            <a:schemeClr val="tx1"/>
          </a:solidFill>
          <a:latin typeface="+mj-lt"/>
          <a:ea typeface="+mj-ea"/>
          <a:cs typeface="+mj-cs"/>
        </a:defRPr>
      </a:lvl1pPr>
    </p:titleStyle>
    <p:bodyStyle>
      <a:lvl1pPr marL="301625" indent="-301625" algn="l" defTabSz="609493" rtl="0" eaLnBrk="1" latinLnBrk="0" hangingPunct="1">
        <a:lnSpc>
          <a:spcPct val="90000"/>
        </a:lnSpc>
        <a:spcBef>
          <a:spcPts val="900"/>
        </a:spcBef>
        <a:spcAft>
          <a:spcPts val="600"/>
        </a:spcAft>
        <a:buSzPct val="100000"/>
        <a:buFont typeface="Arial"/>
        <a:buChar char="•"/>
        <a:tabLst/>
        <a:defRPr sz="2100" b="0" kern="1200">
          <a:solidFill>
            <a:schemeClr val="tx1"/>
          </a:solidFill>
          <a:latin typeface="+mn-lt"/>
          <a:ea typeface="+mn-ea"/>
          <a:cs typeface="+mn-cs"/>
        </a:defRPr>
      </a:lvl1pPr>
      <a:lvl2pPr marL="757634" indent="-302631" algn="l" defTabSz="759751" rtl="0" eaLnBrk="1" latinLnBrk="0" hangingPunct="1">
        <a:lnSpc>
          <a:spcPct val="90000"/>
        </a:lnSpc>
        <a:spcBef>
          <a:spcPts val="600"/>
        </a:spcBef>
        <a:spcAft>
          <a:spcPts val="600"/>
        </a:spcAft>
        <a:buSzPct val="90000"/>
        <a:buFont typeface="Lucida Grande"/>
        <a:buChar char="-"/>
        <a:tabLst/>
        <a:defRPr sz="2100" kern="1200">
          <a:solidFill>
            <a:schemeClr val="tx1"/>
          </a:solidFill>
          <a:latin typeface="+mn-lt"/>
          <a:ea typeface="+mn-ea"/>
          <a:cs typeface="+mn-cs"/>
        </a:defRPr>
      </a:lvl2pPr>
      <a:lvl3pPr marL="1149150" indent="-304747" algn="l" defTabSz="609493" rtl="0" eaLnBrk="1" latinLnBrk="0" hangingPunct="1">
        <a:lnSpc>
          <a:spcPct val="90000"/>
        </a:lnSpc>
        <a:spcBef>
          <a:spcPts val="600"/>
        </a:spcBef>
        <a:spcAft>
          <a:spcPts val="600"/>
        </a:spcAft>
        <a:buSzPct val="90000"/>
        <a:buFont typeface="Wingdings" charset="2"/>
        <a:buChar char="§"/>
        <a:defRPr sz="1600" kern="1200">
          <a:solidFill>
            <a:schemeClr val="tx1"/>
          </a:solidFill>
          <a:latin typeface="+mn-lt"/>
          <a:ea typeface="+mn-ea"/>
          <a:cs typeface="+mn-cs"/>
        </a:defRPr>
      </a:lvl3pPr>
      <a:lvl4pPr marL="1525850" indent="-304747" algn="l" defTabSz="609493" rtl="0" eaLnBrk="1" latinLnBrk="0" hangingPunct="1">
        <a:lnSpc>
          <a:spcPct val="90000"/>
        </a:lnSpc>
        <a:spcBef>
          <a:spcPts val="600"/>
        </a:spcBef>
        <a:spcAft>
          <a:spcPts val="600"/>
        </a:spcAft>
        <a:buSzPct val="90000"/>
        <a:buFont typeface="Lucida Grande"/>
        <a:buChar char="»"/>
        <a:defRPr sz="1600" kern="1200">
          <a:solidFill>
            <a:schemeClr val="tx1"/>
          </a:solidFill>
          <a:latin typeface="+mn-lt"/>
          <a:ea typeface="+mn-ea"/>
          <a:cs typeface="+mn-cs"/>
        </a:defRPr>
      </a:lvl4pPr>
      <a:lvl5pPr marL="1900434" indent="-304747" algn="l" defTabSz="609493" rtl="0" eaLnBrk="1" latinLnBrk="0" hangingPunct="1">
        <a:lnSpc>
          <a:spcPct val="90000"/>
        </a:lnSpc>
        <a:spcBef>
          <a:spcPts val="600"/>
        </a:spcBef>
        <a:spcAft>
          <a:spcPts val="600"/>
        </a:spcAft>
        <a:buSzPct val="90000"/>
        <a:buFont typeface="Lucida Grande"/>
        <a:buChar char="-"/>
        <a:defRPr sz="1600" kern="1200">
          <a:solidFill>
            <a:schemeClr val="tx1"/>
          </a:solidFill>
          <a:latin typeface="+mn-lt"/>
          <a:ea typeface="+mn-ea"/>
          <a:cs typeface="+mn-cs"/>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30.xml"/><Relationship Id="rId6" Type="http://schemas.openxmlformats.org/officeDocument/2006/relationships/image" Target="../media/image20.png"/><Relationship Id="rId5" Type="http://schemas.openxmlformats.org/officeDocument/2006/relationships/chart" Target="../charts/chart13.xml"/><Relationship Id="rId4" Type="http://schemas.openxmlformats.org/officeDocument/2006/relationships/chart" Target="../charts/char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14.xml"/><Relationship Id="rId1" Type="http://schemas.openxmlformats.org/officeDocument/2006/relationships/slideLayout" Target="../slideLayouts/slideLayout30.xml"/><Relationship Id="rId4" Type="http://schemas.openxmlformats.org/officeDocument/2006/relationships/chart" Target="../charts/chart15.xml"/></Relationships>
</file>

<file path=ppt/slides/_rels/slide2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chart" Target="../charts/chart21.xml"/><Relationship Id="rId5" Type="http://schemas.openxmlformats.org/officeDocument/2006/relationships/image" Target="../media/image24.png"/><Relationship Id="rId4" Type="http://schemas.openxmlformats.org/officeDocument/2006/relationships/chart" Target="../charts/chart20.xml"/></Relationships>
</file>

<file path=ppt/slides/_rels/slide4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U.S. Department of Veterans Affairs – </a:t>
            </a:r>
            <a:br>
              <a:rPr lang="en-US" dirty="0"/>
            </a:br>
            <a:r>
              <a:rPr lang="en-US" dirty="0"/>
              <a:t>VA Consolidation</a:t>
            </a:r>
          </a:p>
        </p:txBody>
      </p:sp>
      <p:sp>
        <p:nvSpPr>
          <p:cNvPr id="7" name="Subtitle 6"/>
          <p:cNvSpPr>
            <a:spLocks noGrp="1"/>
          </p:cNvSpPr>
          <p:nvPr>
            <p:ph type="subTitle" idx="1"/>
          </p:nvPr>
        </p:nvSpPr>
        <p:spPr/>
        <p:txBody>
          <a:bodyPr>
            <a:noAutofit/>
          </a:bodyPr>
          <a:lstStyle/>
          <a:p>
            <a:pPr>
              <a:spcBef>
                <a:spcPts val="300"/>
              </a:spcBef>
            </a:pPr>
            <a:r>
              <a:rPr lang="en-US" sz="1800" b="1" dirty="0"/>
              <a:t>Matthew Hedgecock</a:t>
            </a:r>
            <a:r>
              <a:rPr lang="en-US" sz="1800" dirty="0"/>
              <a:t>, Senior Client Analyst</a:t>
            </a:r>
          </a:p>
          <a:p>
            <a:pPr>
              <a:spcBef>
                <a:spcPts val="300"/>
              </a:spcBef>
            </a:pPr>
            <a:r>
              <a:rPr lang="en-US" sz="1800" b="1" dirty="0"/>
              <a:t>Mychal Graham</a:t>
            </a:r>
            <a:r>
              <a:rPr lang="en-US" sz="1800" dirty="0"/>
              <a:t>, Enterprise Account Manager</a:t>
            </a:r>
          </a:p>
        </p:txBody>
      </p:sp>
      <p:sp>
        <p:nvSpPr>
          <p:cNvPr id="5" name="Subtitle 6">
            <a:extLst>
              <a:ext uri="{FF2B5EF4-FFF2-40B4-BE49-F238E27FC236}">
                <a16:creationId xmlns:a16="http://schemas.microsoft.com/office/drawing/2014/main" id="{5E7D14EE-73F7-46C0-B6D5-C93C6356607C}"/>
              </a:ext>
            </a:extLst>
          </p:cNvPr>
          <p:cNvSpPr txBox="1">
            <a:spLocks/>
          </p:cNvSpPr>
          <p:nvPr/>
        </p:nvSpPr>
        <p:spPr>
          <a:xfrm>
            <a:off x="609442" y="6085056"/>
            <a:ext cx="2303879" cy="309016"/>
          </a:xfrm>
          <a:prstGeom prst="rect">
            <a:avLst/>
          </a:prstGeom>
        </p:spPr>
        <p:txBody>
          <a:bodyPr vert="horz" lIns="121899" tIns="60949" rIns="121899" bIns="0" rtlCol="0">
            <a:noAutofit/>
          </a:bodyPr>
          <a:lstStyle>
            <a:lvl1pPr marL="0" indent="0" algn="l" defTabSz="609493" rtl="0" eaLnBrk="1" latinLnBrk="0" hangingPunct="1">
              <a:lnSpc>
                <a:spcPct val="90000"/>
              </a:lnSpc>
              <a:spcBef>
                <a:spcPts val="900"/>
              </a:spcBef>
              <a:spcAft>
                <a:spcPts val="600"/>
              </a:spcAft>
              <a:buSzPct val="100000"/>
              <a:buFont typeface="Arial"/>
              <a:buNone/>
              <a:tabLst/>
              <a:defRPr sz="2700" b="0" kern="1200">
                <a:solidFill>
                  <a:srgbClr val="FFFFFF"/>
                </a:solidFill>
                <a:latin typeface="+mn-lt"/>
                <a:ea typeface="+mn-ea"/>
                <a:cs typeface="+mn-cs"/>
              </a:defRPr>
            </a:lvl1pPr>
            <a:lvl2pPr marL="609493" indent="0" algn="ctr" defTabSz="759751" rtl="0" eaLnBrk="1" latinLnBrk="0" hangingPunct="1">
              <a:lnSpc>
                <a:spcPct val="90000"/>
              </a:lnSpc>
              <a:spcBef>
                <a:spcPts val="600"/>
              </a:spcBef>
              <a:spcAft>
                <a:spcPts val="600"/>
              </a:spcAft>
              <a:buSzPct val="90000"/>
              <a:buFont typeface="Lucida Grande"/>
              <a:buNone/>
              <a:tabLst/>
              <a:defRPr sz="2100" kern="1200">
                <a:solidFill>
                  <a:schemeClr val="tx1">
                    <a:tint val="75000"/>
                  </a:schemeClr>
                </a:solidFill>
                <a:latin typeface="+mn-lt"/>
                <a:ea typeface="+mn-ea"/>
                <a:cs typeface="+mn-cs"/>
              </a:defRPr>
            </a:lvl2pPr>
            <a:lvl3pPr marL="1218987" indent="0" algn="ctr" defTabSz="609493" rtl="0" eaLnBrk="1" latinLnBrk="0" hangingPunct="1">
              <a:lnSpc>
                <a:spcPct val="90000"/>
              </a:lnSpc>
              <a:spcBef>
                <a:spcPts val="600"/>
              </a:spcBef>
              <a:spcAft>
                <a:spcPts val="600"/>
              </a:spcAft>
              <a:buSzPct val="90000"/>
              <a:buFont typeface="Wingdings" charset="2"/>
              <a:buNone/>
              <a:defRPr sz="1600" kern="1200">
                <a:solidFill>
                  <a:schemeClr val="tx1">
                    <a:tint val="75000"/>
                  </a:schemeClr>
                </a:solidFill>
                <a:latin typeface="+mn-lt"/>
                <a:ea typeface="+mn-ea"/>
                <a:cs typeface="+mn-cs"/>
              </a:defRPr>
            </a:lvl3pPr>
            <a:lvl4pPr marL="1828480" indent="0" algn="ctr" defTabSz="609493" rtl="0" eaLnBrk="1" latinLnBrk="0" hangingPunct="1">
              <a:lnSpc>
                <a:spcPct val="90000"/>
              </a:lnSpc>
              <a:spcBef>
                <a:spcPts val="600"/>
              </a:spcBef>
              <a:spcAft>
                <a:spcPts val="600"/>
              </a:spcAft>
              <a:buSzPct val="90000"/>
              <a:buFont typeface="Lucida Grande"/>
              <a:buNone/>
              <a:defRPr sz="1600" kern="1200">
                <a:solidFill>
                  <a:schemeClr val="tx1">
                    <a:tint val="75000"/>
                  </a:schemeClr>
                </a:solidFill>
                <a:latin typeface="+mn-lt"/>
                <a:ea typeface="+mn-ea"/>
                <a:cs typeface="+mn-cs"/>
              </a:defRPr>
            </a:lvl4pPr>
            <a:lvl5pPr marL="2437973" indent="0" algn="ctr" defTabSz="609493" rtl="0" eaLnBrk="1" latinLnBrk="0" hangingPunct="1">
              <a:lnSpc>
                <a:spcPct val="90000"/>
              </a:lnSpc>
              <a:spcBef>
                <a:spcPts val="600"/>
              </a:spcBef>
              <a:spcAft>
                <a:spcPts val="600"/>
              </a:spcAft>
              <a:buSzPct val="90000"/>
              <a:buFont typeface="Lucida Grande"/>
              <a:buNone/>
              <a:defRPr sz="1600" kern="1200">
                <a:solidFill>
                  <a:schemeClr val="tx1">
                    <a:tint val="75000"/>
                  </a:schemeClr>
                </a:solidFill>
                <a:latin typeface="+mn-lt"/>
                <a:ea typeface="+mn-ea"/>
                <a:cs typeface="+mn-cs"/>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pPr>
              <a:spcBef>
                <a:spcPts val="300"/>
              </a:spcBef>
            </a:pPr>
            <a:r>
              <a:rPr lang="en-US" sz="1800" dirty="0">
                <a:solidFill>
                  <a:schemeClr val="tx1"/>
                </a:solidFill>
              </a:rPr>
              <a:t>May 2, 2018</a:t>
            </a:r>
          </a:p>
        </p:txBody>
      </p:sp>
      <p:pic>
        <p:nvPicPr>
          <p:cNvPr id="1030" name="Picture 6" descr="Image result for Veterans Affairs seal">
            <a:extLst>
              <a:ext uri="{FF2B5EF4-FFF2-40B4-BE49-F238E27FC236}">
                <a16:creationId xmlns:a16="http://schemas.microsoft.com/office/drawing/2014/main" id="{DCE3FAE7-27C4-4528-A1A7-555BE780F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7498" y="115408"/>
            <a:ext cx="2079703" cy="2079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6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TTHE~1.HED\AppData\Local\Temp\SNAGHTML89520d.PNG">
            <a:extLst>
              <a:ext uri="{FF2B5EF4-FFF2-40B4-BE49-F238E27FC236}">
                <a16:creationId xmlns:a16="http://schemas.microsoft.com/office/drawing/2014/main" id="{A9133441-2D3F-4D20-80B6-5CEA21DF7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57" y="1896188"/>
            <a:ext cx="6473430" cy="36937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932CDCB-4B29-F641-AE31-D4360F16EBC3}" type="slidenum">
              <a:rPr lang="en-US" smtClean="0"/>
              <a:t>10</a:t>
            </a:fld>
            <a:endParaRPr lang="en-US" dirty="0"/>
          </a:p>
        </p:txBody>
      </p:sp>
      <p:cxnSp>
        <p:nvCxnSpPr>
          <p:cNvPr id="5" name="Straight Arrow Connector 4">
            <a:extLst/>
          </p:cNvPr>
          <p:cNvCxnSpPr>
            <a:cxnSpLocks/>
          </p:cNvCxnSpPr>
          <p:nvPr/>
        </p:nvCxnSpPr>
        <p:spPr>
          <a:xfrm flipV="1">
            <a:off x="332656" y="2109112"/>
            <a:ext cx="0" cy="29777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a:off x="967609" y="5618083"/>
            <a:ext cx="53201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01344" y="1753803"/>
            <a:ext cx="3166646" cy="276999"/>
          </a:xfrm>
          <a:prstGeom prst="rect">
            <a:avLst/>
          </a:prstGeom>
          <a:noFill/>
        </p:spPr>
        <p:txBody>
          <a:bodyPr wrap="square" rtlCol="0">
            <a:spAutoFit/>
          </a:bodyPr>
          <a:lstStyle/>
          <a:p>
            <a:pPr algn="ctr"/>
            <a:r>
              <a:rPr lang="en-US" sz="1200" dirty="0">
                <a:solidFill>
                  <a:schemeClr val="tx1">
                    <a:lumMod val="50000"/>
                    <a:lumOff val="50000"/>
                  </a:schemeClr>
                </a:solidFill>
              </a:rPr>
              <a:t>N</a:t>
            </a:r>
            <a:r>
              <a:rPr lang="uk-UA" sz="1200" dirty="0">
                <a:solidFill>
                  <a:schemeClr val="tx1">
                    <a:lumMod val="50000"/>
                    <a:lumOff val="50000"/>
                  </a:schemeClr>
                </a:solidFill>
              </a:rPr>
              <a:t>=</a:t>
            </a:r>
            <a:r>
              <a:rPr lang="en-US" sz="1200" dirty="0">
                <a:solidFill>
                  <a:schemeClr val="tx1">
                    <a:lumMod val="50000"/>
                    <a:lumOff val="50000"/>
                  </a:schemeClr>
                </a:solidFill>
              </a:rPr>
              <a:t>4,061</a:t>
            </a:r>
          </a:p>
        </p:txBody>
      </p:sp>
      <p:sp>
        <p:nvSpPr>
          <p:cNvPr id="20" name="Rectangle: Rounded Corners 18">
            <a:extLst>
              <a:ext uri="{FF2B5EF4-FFF2-40B4-BE49-F238E27FC236}">
                <a16:creationId xmlns:a16="http://schemas.microsoft.com/office/drawing/2014/main" id="{6B0203AC-E0B8-442E-970B-1939E7696C44}"/>
              </a:ext>
            </a:extLst>
          </p:cNvPr>
          <p:cNvSpPr/>
          <p:nvPr/>
        </p:nvSpPr>
        <p:spPr>
          <a:xfrm>
            <a:off x="7206313" y="1792871"/>
            <a:ext cx="4440264" cy="41676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Information Browsing</a:t>
            </a:r>
          </a:p>
        </p:txBody>
      </p:sp>
      <p:graphicFrame>
        <p:nvGraphicFramePr>
          <p:cNvPr id="23" name="Chart 22">
            <a:extLst>
              <a:ext uri="{FF2B5EF4-FFF2-40B4-BE49-F238E27FC236}">
                <a16:creationId xmlns:a16="http://schemas.microsoft.com/office/drawing/2014/main" id="{522F4254-2F38-48AD-BE26-4B62DDA364CB}"/>
              </a:ext>
            </a:extLst>
          </p:cNvPr>
          <p:cNvGraphicFramePr/>
          <p:nvPr>
            <p:extLst>
              <p:ext uri="{D42A27DB-BD31-4B8C-83A1-F6EECF244321}">
                <p14:modId xmlns:p14="http://schemas.microsoft.com/office/powerpoint/2010/main" val="871554930"/>
              </p:ext>
            </p:extLst>
          </p:nvPr>
        </p:nvGraphicFramePr>
        <p:xfrm>
          <a:off x="6804370" y="2124695"/>
          <a:ext cx="5228115" cy="1668910"/>
        </p:xfrm>
        <a:graphic>
          <a:graphicData uri="http://schemas.openxmlformats.org/drawingml/2006/chart">
            <c:chart xmlns:c="http://schemas.openxmlformats.org/drawingml/2006/chart" xmlns:r="http://schemas.openxmlformats.org/officeDocument/2006/relationships" r:id="rId4"/>
          </a:graphicData>
        </a:graphic>
      </p:graphicFrame>
      <p:sp>
        <p:nvSpPr>
          <p:cNvPr id="27" name="Rectangle: Rounded Corners 18">
            <a:extLst>
              <a:ext uri="{FF2B5EF4-FFF2-40B4-BE49-F238E27FC236}">
                <a16:creationId xmlns:a16="http://schemas.microsoft.com/office/drawing/2014/main" id="{5592ADA9-7C89-402D-B7F0-5206AC36A9EA}"/>
              </a:ext>
            </a:extLst>
          </p:cNvPr>
          <p:cNvSpPr/>
          <p:nvPr/>
        </p:nvSpPr>
        <p:spPr>
          <a:xfrm>
            <a:off x="7175770" y="3682391"/>
            <a:ext cx="4440264" cy="41676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Site Information</a:t>
            </a:r>
          </a:p>
        </p:txBody>
      </p:sp>
      <p:graphicFrame>
        <p:nvGraphicFramePr>
          <p:cNvPr id="28" name="Chart 27">
            <a:extLst>
              <a:ext uri="{FF2B5EF4-FFF2-40B4-BE49-F238E27FC236}">
                <a16:creationId xmlns:a16="http://schemas.microsoft.com/office/drawing/2014/main" id="{9B89E174-1C4F-4B07-8BDD-495E9902C93F}"/>
              </a:ext>
            </a:extLst>
          </p:cNvPr>
          <p:cNvGraphicFramePr/>
          <p:nvPr>
            <p:extLst>
              <p:ext uri="{D42A27DB-BD31-4B8C-83A1-F6EECF244321}">
                <p14:modId xmlns:p14="http://schemas.microsoft.com/office/powerpoint/2010/main" val="3248671555"/>
              </p:ext>
            </p:extLst>
          </p:nvPr>
        </p:nvGraphicFramePr>
        <p:xfrm>
          <a:off x="6773827" y="4014215"/>
          <a:ext cx="5228115" cy="1668910"/>
        </p:xfrm>
        <a:graphic>
          <a:graphicData uri="http://schemas.openxmlformats.org/drawingml/2006/chart">
            <c:chart xmlns:c="http://schemas.openxmlformats.org/drawingml/2006/chart" xmlns:r="http://schemas.openxmlformats.org/officeDocument/2006/relationships" r:id="rId5"/>
          </a:graphicData>
        </a:graphic>
      </p:graphicFrame>
      <p:sp>
        <p:nvSpPr>
          <p:cNvPr id="18" name="Footer Placeholder 3">
            <a:extLst>
              <a:ext uri="{FF2B5EF4-FFF2-40B4-BE49-F238E27FC236}">
                <a16:creationId xmlns:a16="http://schemas.microsoft.com/office/drawing/2014/main" id="{730909AC-6876-4BB3-A5C0-58B87C89363B}"/>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24" name="Title 1">
            <a:extLst>
              <a:ext uri="{FF2B5EF4-FFF2-40B4-BE49-F238E27FC236}">
                <a16:creationId xmlns:a16="http://schemas.microsoft.com/office/drawing/2014/main" id="{C3924C02-399A-40B0-84C9-20FAD1403362}"/>
              </a:ext>
            </a:extLst>
          </p:cNvPr>
          <p:cNvSpPr>
            <a:spLocks noGrp="1"/>
          </p:cNvSpPr>
          <p:nvPr>
            <p:ph type="title"/>
          </p:nvPr>
        </p:nvSpPr>
        <p:spPr>
          <a:xfrm>
            <a:off x="609441" y="83227"/>
            <a:ext cx="10969943" cy="888608"/>
          </a:xfrm>
        </p:spPr>
        <p:txBody>
          <a:bodyPr/>
          <a:lstStyle/>
          <a:p>
            <a:pPr algn="l"/>
            <a:r>
              <a:rPr lang="en-US" dirty="0"/>
              <a:t>How well the site’s info answers questions, finding information, and narrowing choices are all areas in need of potential improvement.</a:t>
            </a:r>
          </a:p>
        </p:txBody>
      </p:sp>
    </p:spTree>
    <p:extLst>
      <p:ext uri="{BB962C8B-B14F-4D97-AF65-F5344CB8AC3E}">
        <p14:creationId xmlns:p14="http://schemas.microsoft.com/office/powerpoint/2010/main" val="160453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075614" y="3391617"/>
            <a:ext cx="9601299" cy="686443"/>
            <a:chOff x="303742" y="1865223"/>
            <a:chExt cx="8306858" cy="686622"/>
          </a:xfrm>
        </p:grpSpPr>
        <p:cxnSp>
          <p:nvCxnSpPr>
            <p:cNvPr id="20" name="Straight Connector 19"/>
            <p:cNvCxnSpPr/>
            <p:nvPr/>
          </p:nvCxnSpPr>
          <p:spPr>
            <a:xfrm>
              <a:off x="1386840" y="2219047"/>
              <a:ext cx="7223760"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1" name="TextBox 1"/>
            <p:cNvSpPr txBox="1"/>
            <p:nvPr/>
          </p:nvSpPr>
          <p:spPr>
            <a:xfrm>
              <a:off x="303742" y="1865223"/>
              <a:ext cx="1144058" cy="686622"/>
            </a:xfrm>
            <a:prstGeom prst="rect">
              <a:avLst/>
            </a:prstGeom>
            <a:no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4000" b="1" dirty="0"/>
                <a:t>54</a:t>
              </a:r>
            </a:p>
          </p:txBody>
        </p:sp>
      </p:grpSp>
      <p:graphicFrame>
        <p:nvGraphicFramePr>
          <p:cNvPr id="16" name="Chart 15"/>
          <p:cNvGraphicFramePr/>
          <p:nvPr>
            <p:extLst>
              <p:ext uri="{D42A27DB-BD31-4B8C-83A1-F6EECF244321}">
                <p14:modId xmlns:p14="http://schemas.microsoft.com/office/powerpoint/2010/main" val="1832457492"/>
              </p:ext>
            </p:extLst>
          </p:nvPr>
        </p:nvGraphicFramePr>
        <p:xfrm>
          <a:off x="2551030" y="2380280"/>
          <a:ext cx="8125883" cy="31929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139934040"/>
              </p:ext>
            </p:extLst>
          </p:nvPr>
        </p:nvGraphicFramePr>
        <p:xfrm>
          <a:off x="1205848" y="1722969"/>
          <a:ext cx="9174258" cy="640056"/>
        </p:xfrm>
        <a:graphic>
          <a:graphicData uri="http://schemas.openxmlformats.org/drawingml/2006/table">
            <a:tbl>
              <a:tblPr firstRow="1" bandRow="1">
                <a:tableStyleId>{5C22544A-7EE6-4342-B048-85BDC9FD1C3A}</a:tableStyleId>
              </a:tblPr>
              <a:tblGrid>
                <a:gridCol w="1529043">
                  <a:extLst>
                    <a:ext uri="{9D8B030D-6E8A-4147-A177-3AD203B41FA5}">
                      <a16:colId xmlns:a16="http://schemas.microsoft.com/office/drawing/2014/main" val="20000"/>
                    </a:ext>
                  </a:extLst>
                </a:gridCol>
                <a:gridCol w="1529043">
                  <a:extLst>
                    <a:ext uri="{9D8B030D-6E8A-4147-A177-3AD203B41FA5}">
                      <a16:colId xmlns:a16="http://schemas.microsoft.com/office/drawing/2014/main" val="20001"/>
                    </a:ext>
                  </a:extLst>
                </a:gridCol>
                <a:gridCol w="1529043">
                  <a:extLst>
                    <a:ext uri="{9D8B030D-6E8A-4147-A177-3AD203B41FA5}">
                      <a16:colId xmlns:a16="http://schemas.microsoft.com/office/drawing/2014/main" val="20002"/>
                    </a:ext>
                  </a:extLst>
                </a:gridCol>
                <a:gridCol w="1529043">
                  <a:extLst>
                    <a:ext uri="{9D8B030D-6E8A-4147-A177-3AD203B41FA5}">
                      <a16:colId xmlns:a16="http://schemas.microsoft.com/office/drawing/2014/main" val="20003"/>
                    </a:ext>
                  </a:extLst>
                </a:gridCol>
                <a:gridCol w="1529043">
                  <a:extLst>
                    <a:ext uri="{9D8B030D-6E8A-4147-A177-3AD203B41FA5}">
                      <a16:colId xmlns:a16="http://schemas.microsoft.com/office/drawing/2014/main" val="20004"/>
                    </a:ext>
                  </a:extLst>
                </a:gridCol>
                <a:gridCol w="1529043">
                  <a:extLst>
                    <a:ext uri="{9D8B030D-6E8A-4147-A177-3AD203B41FA5}">
                      <a16:colId xmlns:a16="http://schemas.microsoft.com/office/drawing/2014/main" val="20005"/>
                    </a:ext>
                  </a:extLst>
                </a:gridCol>
              </a:tblGrid>
              <a:tr h="518025">
                <a:tc>
                  <a:txBody>
                    <a:bodyPr/>
                    <a:lstStyle/>
                    <a:p>
                      <a:pPr algn="ctr"/>
                      <a:endParaRPr lang="en-US" sz="1200" b="1" dirty="0">
                        <a:solidFill>
                          <a:schemeClr val="tx2"/>
                        </a:solidFill>
                      </a:endParaRPr>
                    </a:p>
                  </a:txBody>
                  <a:tcPr marL="91416" marR="91416" marT="45708" marB="45708"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200" b="1" dirty="0">
                          <a:solidFill>
                            <a:schemeClr val="tx2"/>
                          </a:solidFill>
                        </a:rPr>
                        <a:t>ForeSee Website Index</a:t>
                      </a: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Public Sector - Desktop</a:t>
                      </a: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Federal Government - Desktop</a:t>
                      </a: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Portal - Desktop</a:t>
                      </a:r>
                      <a:endParaRPr lang="en-US" sz="1200" b="1" baseline="0" dirty="0">
                        <a:solidFill>
                          <a:schemeClr val="tx2"/>
                        </a:solidFill>
                      </a:endParaRP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Informational (General) - Desktop</a:t>
                      </a:r>
                      <a:endParaRPr lang="en-US" sz="1200" b="1" baseline="0" dirty="0">
                        <a:solidFill>
                          <a:schemeClr val="tx2"/>
                        </a:solidFill>
                      </a:endParaRP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en-US" dirty="0"/>
              <a:t>The main VA site scores more than ten points below average for all relevant satisfaction benchmarks.</a:t>
            </a:r>
          </a:p>
        </p:txBody>
      </p:sp>
      <p:sp>
        <p:nvSpPr>
          <p:cNvPr id="3" name="Slide Number Placeholder 2"/>
          <p:cNvSpPr>
            <a:spLocks noGrp="1"/>
          </p:cNvSpPr>
          <p:nvPr>
            <p:ph type="sldNum" sz="quarter" idx="12"/>
          </p:nvPr>
        </p:nvSpPr>
        <p:spPr/>
        <p:txBody>
          <a:bodyPr/>
          <a:lstStyle/>
          <a:p>
            <a:fld id="{73F91077-C177-4994-B976-1D5B90E7EF18}" type="slidenum">
              <a:rPr lang="en-US" smtClean="0"/>
              <a:t>11</a:t>
            </a:fld>
            <a:endParaRPr lang="en-US" dirty="0"/>
          </a:p>
        </p:txBody>
      </p:sp>
      <p:sp>
        <p:nvSpPr>
          <p:cNvPr id="25" name="TextBox 1"/>
          <p:cNvSpPr txBox="1"/>
          <p:nvPr/>
        </p:nvSpPr>
        <p:spPr>
          <a:xfrm>
            <a:off x="355230" y="5609186"/>
            <a:ext cx="2193172" cy="28283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accent6"/>
                </a:solidFill>
                <a:sym typeface="Wingdings 2" panose="05020102010507070707" pitchFamily="18" charset="2"/>
              </a:rPr>
              <a:t>  BENCHMARK </a:t>
            </a:r>
            <a:r>
              <a:rPr lang="en-US" b="1" dirty="0">
                <a:solidFill>
                  <a:schemeClr val="accent6"/>
                </a:solidFill>
              </a:rPr>
              <a:t>AVERAGE</a:t>
            </a:r>
          </a:p>
        </p:txBody>
      </p:sp>
      <p:sp>
        <p:nvSpPr>
          <p:cNvPr id="29" name="TextBox 1"/>
          <p:cNvSpPr txBox="1"/>
          <p:nvPr/>
        </p:nvSpPr>
        <p:spPr>
          <a:xfrm>
            <a:off x="2778968" y="5156029"/>
            <a:ext cx="543089" cy="19254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dirty="0">
                <a:solidFill>
                  <a:schemeClr val="bg1">
                    <a:lumMod val="50000"/>
                  </a:schemeClr>
                </a:solidFill>
              </a:rPr>
              <a:t>MIN</a:t>
            </a:r>
          </a:p>
        </p:txBody>
      </p:sp>
      <p:sp>
        <p:nvSpPr>
          <p:cNvPr id="26" name="TextBox 1"/>
          <p:cNvSpPr txBox="1"/>
          <p:nvPr/>
        </p:nvSpPr>
        <p:spPr>
          <a:xfrm>
            <a:off x="2778968" y="2382785"/>
            <a:ext cx="543089" cy="19254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dirty="0">
                <a:solidFill>
                  <a:schemeClr val="bg1">
                    <a:lumMod val="50000"/>
                  </a:schemeClr>
                </a:solidFill>
              </a:rPr>
              <a:t>MAX</a:t>
            </a:r>
          </a:p>
        </p:txBody>
      </p:sp>
      <p:sp>
        <p:nvSpPr>
          <p:cNvPr id="27" name="Rectangle 26"/>
          <p:cNvSpPr/>
          <p:nvPr/>
        </p:nvSpPr>
        <p:spPr>
          <a:xfrm>
            <a:off x="3506494" y="1161290"/>
            <a:ext cx="5175839" cy="369236"/>
          </a:xfrm>
          <a:prstGeom prst="rect">
            <a:avLst/>
          </a:prstGeom>
        </p:spPr>
        <p:txBody>
          <a:bodyPr wrap="square">
            <a:spAutoFit/>
          </a:bodyPr>
          <a:lstStyle/>
          <a:p>
            <a:pPr algn="ctr"/>
            <a:r>
              <a:rPr lang="en-US" sz="1799" dirty="0">
                <a:cs typeface="Arial" pitchFamily="34" charset="0"/>
              </a:rPr>
              <a:t>Satisfaction Benchmarks: March 2018</a:t>
            </a:r>
          </a:p>
        </p:txBody>
      </p:sp>
      <p:sp>
        <p:nvSpPr>
          <p:cNvPr id="5" name="TextBox 4">
            <a:extLst>
              <a:ext uri="{FF2B5EF4-FFF2-40B4-BE49-F238E27FC236}">
                <a16:creationId xmlns:a16="http://schemas.microsoft.com/office/drawing/2014/main" id="{EC9319AE-9F0A-4D2B-9C16-D5C4B18B77F1}"/>
              </a:ext>
            </a:extLst>
          </p:cNvPr>
          <p:cNvSpPr txBox="1"/>
          <p:nvPr/>
        </p:nvSpPr>
        <p:spPr>
          <a:xfrm>
            <a:off x="289275" y="3177722"/>
            <a:ext cx="2038214" cy="338554"/>
          </a:xfrm>
          <a:prstGeom prst="rect">
            <a:avLst/>
          </a:prstGeom>
          <a:noFill/>
        </p:spPr>
        <p:txBody>
          <a:bodyPr wrap="square" rtlCol="0">
            <a:spAutoFit/>
          </a:bodyPr>
          <a:lstStyle/>
          <a:p>
            <a:pPr algn="r"/>
            <a:r>
              <a:rPr lang="en-US" sz="1600" dirty="0">
                <a:solidFill>
                  <a:schemeClr val="bg1">
                    <a:lumMod val="50000"/>
                  </a:schemeClr>
                </a:solidFill>
              </a:rPr>
              <a:t>Main VA Site</a:t>
            </a:r>
          </a:p>
        </p:txBody>
      </p:sp>
    </p:spTree>
    <p:extLst>
      <p:ext uri="{BB962C8B-B14F-4D97-AF65-F5344CB8AC3E}">
        <p14:creationId xmlns:p14="http://schemas.microsoft.com/office/powerpoint/2010/main" val="93450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6" b="6"/>
          <a:stretch>
            <a:fillRect/>
          </a:stretch>
        </p:blipFill>
        <p:spPr/>
      </p:pic>
      <p:sp>
        <p:nvSpPr>
          <p:cNvPr id="2" name="Title 1"/>
          <p:cNvSpPr>
            <a:spLocks noGrp="1"/>
          </p:cNvSpPr>
          <p:nvPr>
            <p:ph type="title"/>
          </p:nvPr>
        </p:nvSpPr>
        <p:spPr/>
        <p:txBody>
          <a:bodyPr/>
          <a:lstStyle/>
          <a:p>
            <a:r>
              <a:rPr lang="en-US" dirty="0"/>
              <a:t>Convergence Issues and Potential Resolutions</a:t>
            </a:r>
          </a:p>
        </p:txBody>
      </p:sp>
      <p:sp>
        <p:nvSpPr>
          <p:cNvPr id="4" name="Slide Number Placeholder 3"/>
          <p:cNvSpPr>
            <a:spLocks noGrp="1"/>
          </p:cNvSpPr>
          <p:nvPr>
            <p:ph type="sldNum" sz="quarter" idx="12"/>
          </p:nvPr>
        </p:nvSpPr>
        <p:spPr/>
        <p:txBody>
          <a:bodyPr/>
          <a:lstStyle/>
          <a:p>
            <a:fld id="{C932CDCB-4B29-F641-AE31-D4360F16EBC3}" type="slidenum">
              <a:rPr lang="en-US" smtClean="0"/>
              <a:pPr/>
              <a:t>12</a:t>
            </a:fld>
            <a:endParaRPr lang="en-US" dirty="0"/>
          </a:p>
        </p:txBody>
      </p:sp>
    </p:spTree>
    <p:extLst>
      <p:ext uri="{BB962C8B-B14F-4D97-AF65-F5344CB8AC3E}">
        <p14:creationId xmlns:p14="http://schemas.microsoft.com/office/powerpoint/2010/main" val="100908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ForeSee measures the veteran experience across multiple websites and touchpoints to help the VA understand its constituency.</a:t>
            </a:r>
          </a:p>
        </p:txBody>
      </p:sp>
      <p:sp>
        <p:nvSpPr>
          <p:cNvPr id="4" name="Slide Number Placeholder 3"/>
          <p:cNvSpPr>
            <a:spLocks noGrp="1"/>
          </p:cNvSpPr>
          <p:nvPr>
            <p:ph type="sldNum" sz="quarter" idx="12"/>
          </p:nvPr>
        </p:nvSpPr>
        <p:spPr/>
        <p:txBody>
          <a:bodyPr/>
          <a:lstStyle/>
          <a:p>
            <a:fld id="{C932CDCB-4B29-F641-AE31-D4360F16EBC3}" type="slidenum">
              <a:rPr lang="en-US" smtClean="0"/>
              <a:t>13</a:t>
            </a:fld>
            <a:endParaRPr lang="en-US" dirty="0"/>
          </a:p>
        </p:txBody>
      </p:sp>
      <p:pic>
        <p:nvPicPr>
          <p:cNvPr id="1026" name="Picture 2" descr="C:\Users\MATTHE~1.HED\AppData\Local\Temp\SNAGHTMLe4c994.PNG">
            <a:extLst>
              <a:ext uri="{FF2B5EF4-FFF2-40B4-BE49-F238E27FC236}">
                <a16:creationId xmlns:a16="http://schemas.microsoft.com/office/drawing/2014/main" id="{3CDE8AE8-14C8-4CFE-8E9C-8920FCCF4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272" y="1252943"/>
            <a:ext cx="1608636" cy="15911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TTHE~1.HED\AppData\Local\Temp\SNAGHTMLe73f18.PNG">
            <a:extLst>
              <a:ext uri="{FF2B5EF4-FFF2-40B4-BE49-F238E27FC236}">
                <a16:creationId xmlns:a16="http://schemas.microsoft.com/office/drawing/2014/main" id="{60AFD3FE-5CFB-450C-8560-2A7BDD74D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58" y="3354002"/>
            <a:ext cx="285750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D2AEFCC-0B29-4201-93C2-7C7242897DEF}"/>
              </a:ext>
            </a:extLst>
          </p:cNvPr>
          <p:cNvPicPr>
            <a:picLocks noChangeAspect="1"/>
          </p:cNvPicPr>
          <p:nvPr/>
        </p:nvPicPr>
        <p:blipFill>
          <a:blip r:embed="rId5"/>
          <a:stretch>
            <a:fillRect/>
          </a:stretch>
        </p:blipFill>
        <p:spPr>
          <a:xfrm>
            <a:off x="493158" y="5025913"/>
            <a:ext cx="2933623" cy="774150"/>
          </a:xfrm>
          <a:prstGeom prst="rect">
            <a:avLst/>
          </a:prstGeom>
        </p:spPr>
      </p:pic>
      <p:pic>
        <p:nvPicPr>
          <p:cNvPr id="11" name="Picture 2" descr="C:\Users\MATTHE~1.HED\AppData\Local\Temp\SNAGHTMLe4c994.PNG">
            <a:extLst>
              <a:ext uri="{FF2B5EF4-FFF2-40B4-BE49-F238E27FC236}">
                <a16:creationId xmlns:a16="http://schemas.microsoft.com/office/drawing/2014/main" id="{0B23E5E6-B579-4A56-885D-B088FE7CE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934" y="1254556"/>
            <a:ext cx="1608636" cy="1591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6CE77CB-88FE-407E-982B-77A6D3D04F85}"/>
              </a:ext>
            </a:extLst>
          </p:cNvPr>
          <p:cNvPicPr>
            <a:picLocks noChangeAspect="1"/>
          </p:cNvPicPr>
          <p:nvPr/>
        </p:nvPicPr>
        <p:blipFill>
          <a:blip r:embed="rId6"/>
          <a:stretch>
            <a:fillRect/>
          </a:stretch>
        </p:blipFill>
        <p:spPr>
          <a:xfrm>
            <a:off x="6749061" y="3901766"/>
            <a:ext cx="2352381" cy="1228571"/>
          </a:xfrm>
          <a:prstGeom prst="rect">
            <a:avLst/>
          </a:prstGeom>
          <a:ln>
            <a:solidFill>
              <a:schemeClr val="bg2">
                <a:lumMod val="10000"/>
              </a:schemeClr>
            </a:solidFill>
          </a:ln>
        </p:spPr>
      </p:pic>
      <p:sp>
        <p:nvSpPr>
          <p:cNvPr id="10" name="TextBox 9">
            <a:extLst>
              <a:ext uri="{FF2B5EF4-FFF2-40B4-BE49-F238E27FC236}">
                <a16:creationId xmlns:a16="http://schemas.microsoft.com/office/drawing/2014/main" id="{47C1C41E-81ED-49D7-A4AB-4D386B78238B}"/>
              </a:ext>
            </a:extLst>
          </p:cNvPr>
          <p:cNvSpPr txBox="1"/>
          <p:nvPr/>
        </p:nvSpPr>
        <p:spPr>
          <a:xfrm>
            <a:off x="3426781" y="1261821"/>
            <a:ext cx="2905382" cy="1569660"/>
          </a:xfrm>
          <a:prstGeom prst="rect">
            <a:avLst/>
          </a:prstGeom>
          <a:noFill/>
        </p:spPr>
        <p:txBody>
          <a:bodyPr wrap="square" rtlCol="0">
            <a:spAutoFit/>
          </a:bodyPr>
          <a:lstStyle/>
          <a:p>
            <a:pPr algn="ctr"/>
            <a:r>
              <a:rPr lang="en-US" b="1" u="sng" dirty="0"/>
              <a:t>VA Main</a:t>
            </a:r>
          </a:p>
          <a:p>
            <a:pPr algn="ctr"/>
            <a:r>
              <a:rPr lang="en-US" b="1" dirty="0"/>
              <a:t>N: </a:t>
            </a:r>
            <a:r>
              <a:rPr lang="en-US" dirty="0"/>
              <a:t>4,061</a:t>
            </a:r>
          </a:p>
          <a:p>
            <a:pPr algn="ctr"/>
            <a:r>
              <a:rPr lang="en-US" b="1" dirty="0"/>
              <a:t>Q4 2017 </a:t>
            </a:r>
            <a:br>
              <a:rPr lang="en-US" b="1" dirty="0"/>
            </a:br>
            <a:r>
              <a:rPr lang="en-US" b="1" dirty="0"/>
              <a:t>Score: </a:t>
            </a:r>
            <a:r>
              <a:rPr lang="en-US" b="1" dirty="0">
                <a:solidFill>
                  <a:srgbClr val="C00000"/>
                </a:solidFill>
              </a:rPr>
              <a:t>56</a:t>
            </a:r>
          </a:p>
        </p:txBody>
      </p:sp>
      <p:sp>
        <p:nvSpPr>
          <p:cNvPr id="14" name="Footer Placeholder 3">
            <a:extLst>
              <a:ext uri="{FF2B5EF4-FFF2-40B4-BE49-F238E27FC236}">
                <a16:creationId xmlns:a16="http://schemas.microsoft.com/office/drawing/2014/main" id="{2703D99E-FF48-4D40-9B82-EEB78ACC5866}"/>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15" name="TextBox 14">
            <a:extLst>
              <a:ext uri="{FF2B5EF4-FFF2-40B4-BE49-F238E27FC236}">
                <a16:creationId xmlns:a16="http://schemas.microsoft.com/office/drawing/2014/main" id="{F50146E4-203E-4579-9478-51687CEAF696}"/>
              </a:ext>
            </a:extLst>
          </p:cNvPr>
          <p:cNvSpPr txBox="1"/>
          <p:nvPr/>
        </p:nvSpPr>
        <p:spPr>
          <a:xfrm>
            <a:off x="3548684" y="3034783"/>
            <a:ext cx="2905382" cy="1569660"/>
          </a:xfrm>
          <a:prstGeom prst="rect">
            <a:avLst/>
          </a:prstGeom>
          <a:noFill/>
        </p:spPr>
        <p:txBody>
          <a:bodyPr wrap="square" rtlCol="0">
            <a:spAutoFit/>
          </a:bodyPr>
          <a:lstStyle/>
          <a:p>
            <a:pPr algn="ctr"/>
            <a:r>
              <a:rPr lang="en-US" b="1" u="sng" dirty="0"/>
              <a:t>My Health</a:t>
            </a:r>
            <a:r>
              <a:rPr lang="en-US" b="1" i="1" u="sng" dirty="0"/>
              <a:t>e</a:t>
            </a:r>
            <a:r>
              <a:rPr lang="en-US" b="1" u="sng" dirty="0"/>
              <a:t>Vet</a:t>
            </a:r>
          </a:p>
          <a:p>
            <a:pPr algn="ctr"/>
            <a:r>
              <a:rPr lang="en-US" b="1" dirty="0"/>
              <a:t>N: </a:t>
            </a:r>
            <a:r>
              <a:rPr lang="en-US" dirty="0"/>
              <a:t>103,280</a:t>
            </a:r>
          </a:p>
          <a:p>
            <a:pPr algn="ctr"/>
            <a:r>
              <a:rPr lang="en-US" b="1" dirty="0"/>
              <a:t>Q4 2017 </a:t>
            </a:r>
            <a:br>
              <a:rPr lang="en-US" b="1" dirty="0"/>
            </a:br>
            <a:r>
              <a:rPr lang="en-US" b="1" dirty="0"/>
              <a:t>Score: </a:t>
            </a:r>
            <a:r>
              <a:rPr lang="en-US" b="1" dirty="0">
                <a:solidFill>
                  <a:srgbClr val="008AC8"/>
                </a:solidFill>
              </a:rPr>
              <a:t>78</a:t>
            </a:r>
          </a:p>
        </p:txBody>
      </p:sp>
      <p:sp>
        <p:nvSpPr>
          <p:cNvPr id="16" name="TextBox 15">
            <a:extLst>
              <a:ext uri="{FF2B5EF4-FFF2-40B4-BE49-F238E27FC236}">
                <a16:creationId xmlns:a16="http://schemas.microsoft.com/office/drawing/2014/main" id="{A656A60F-474B-473D-BFCF-792EF2D801CF}"/>
              </a:ext>
            </a:extLst>
          </p:cNvPr>
          <p:cNvSpPr txBox="1"/>
          <p:nvPr/>
        </p:nvSpPr>
        <p:spPr>
          <a:xfrm>
            <a:off x="3648722" y="4759824"/>
            <a:ext cx="2805344" cy="1569660"/>
          </a:xfrm>
          <a:prstGeom prst="rect">
            <a:avLst/>
          </a:prstGeom>
          <a:noFill/>
        </p:spPr>
        <p:txBody>
          <a:bodyPr wrap="square" rtlCol="0">
            <a:spAutoFit/>
          </a:bodyPr>
          <a:lstStyle/>
          <a:p>
            <a:pPr algn="ctr"/>
            <a:r>
              <a:rPr lang="en-US" b="1" u="sng" dirty="0"/>
              <a:t>VA Blogs</a:t>
            </a:r>
          </a:p>
          <a:p>
            <a:pPr algn="ctr"/>
            <a:r>
              <a:rPr lang="en-US" b="1" dirty="0"/>
              <a:t>N: </a:t>
            </a:r>
            <a:r>
              <a:rPr lang="en-US" dirty="0"/>
              <a:t>1,120</a:t>
            </a:r>
          </a:p>
          <a:p>
            <a:pPr algn="ctr"/>
            <a:r>
              <a:rPr lang="en-US" b="1" dirty="0"/>
              <a:t>Q4 2017 </a:t>
            </a:r>
            <a:br>
              <a:rPr lang="en-US" b="1" dirty="0"/>
            </a:br>
            <a:r>
              <a:rPr lang="en-US" b="1" dirty="0"/>
              <a:t>Score: </a:t>
            </a:r>
            <a:r>
              <a:rPr lang="en-US" dirty="0"/>
              <a:t>63</a:t>
            </a:r>
          </a:p>
        </p:txBody>
      </p:sp>
      <p:sp>
        <p:nvSpPr>
          <p:cNvPr id="17" name="TextBox 16">
            <a:extLst>
              <a:ext uri="{FF2B5EF4-FFF2-40B4-BE49-F238E27FC236}">
                <a16:creationId xmlns:a16="http://schemas.microsoft.com/office/drawing/2014/main" id="{C6B01184-5F24-4200-81EC-D9443C5DD294}"/>
              </a:ext>
            </a:extLst>
          </p:cNvPr>
          <p:cNvSpPr txBox="1"/>
          <p:nvPr/>
        </p:nvSpPr>
        <p:spPr>
          <a:xfrm>
            <a:off x="9428085" y="1252943"/>
            <a:ext cx="2358392" cy="1569660"/>
          </a:xfrm>
          <a:prstGeom prst="rect">
            <a:avLst/>
          </a:prstGeom>
          <a:noFill/>
        </p:spPr>
        <p:txBody>
          <a:bodyPr wrap="square" rtlCol="0">
            <a:spAutoFit/>
          </a:bodyPr>
          <a:lstStyle/>
          <a:p>
            <a:pPr algn="ctr"/>
            <a:r>
              <a:rPr lang="en-US" b="1" u="sng" dirty="0"/>
              <a:t>VBA</a:t>
            </a:r>
          </a:p>
          <a:p>
            <a:pPr algn="ctr"/>
            <a:r>
              <a:rPr lang="en-US" b="1" dirty="0"/>
              <a:t>N: </a:t>
            </a:r>
            <a:r>
              <a:rPr lang="en-US" dirty="0"/>
              <a:t>1,793</a:t>
            </a:r>
          </a:p>
          <a:p>
            <a:pPr algn="ctr"/>
            <a:r>
              <a:rPr lang="en-US" b="1" dirty="0"/>
              <a:t>Q4 2017 </a:t>
            </a:r>
            <a:br>
              <a:rPr lang="en-US" b="1" dirty="0"/>
            </a:br>
            <a:r>
              <a:rPr lang="en-US" b="1" dirty="0"/>
              <a:t>Score: </a:t>
            </a:r>
            <a:r>
              <a:rPr lang="en-US" dirty="0"/>
              <a:t>66</a:t>
            </a:r>
          </a:p>
        </p:txBody>
      </p:sp>
      <p:sp>
        <p:nvSpPr>
          <p:cNvPr id="18" name="TextBox 17">
            <a:extLst>
              <a:ext uri="{FF2B5EF4-FFF2-40B4-BE49-F238E27FC236}">
                <a16:creationId xmlns:a16="http://schemas.microsoft.com/office/drawing/2014/main" id="{E8011AE1-F8C9-41D2-9C20-E05E934FCCA3}"/>
              </a:ext>
            </a:extLst>
          </p:cNvPr>
          <p:cNvSpPr txBox="1"/>
          <p:nvPr/>
        </p:nvSpPr>
        <p:spPr>
          <a:xfrm>
            <a:off x="9179509" y="3731221"/>
            <a:ext cx="2805344" cy="1569660"/>
          </a:xfrm>
          <a:prstGeom prst="rect">
            <a:avLst/>
          </a:prstGeom>
          <a:noFill/>
        </p:spPr>
        <p:txBody>
          <a:bodyPr wrap="square" rtlCol="0">
            <a:spAutoFit/>
          </a:bodyPr>
          <a:lstStyle/>
          <a:p>
            <a:pPr algn="ctr"/>
            <a:r>
              <a:rPr lang="en-US" b="1" u="sng" dirty="0"/>
              <a:t>VHA Med Centers</a:t>
            </a:r>
          </a:p>
          <a:p>
            <a:pPr algn="ctr"/>
            <a:r>
              <a:rPr lang="en-US" b="1" dirty="0"/>
              <a:t>N: </a:t>
            </a:r>
            <a:r>
              <a:rPr lang="en-US" dirty="0"/>
              <a:t>7,911</a:t>
            </a:r>
          </a:p>
          <a:p>
            <a:pPr algn="ctr"/>
            <a:r>
              <a:rPr lang="en-US" b="1" dirty="0"/>
              <a:t>Q4 2017 </a:t>
            </a:r>
            <a:br>
              <a:rPr lang="en-US" b="1" dirty="0"/>
            </a:br>
            <a:r>
              <a:rPr lang="en-US" b="1" dirty="0"/>
              <a:t>Score: </a:t>
            </a:r>
            <a:r>
              <a:rPr lang="en-US" dirty="0"/>
              <a:t>65</a:t>
            </a:r>
          </a:p>
        </p:txBody>
      </p:sp>
    </p:spTree>
    <p:extLst>
      <p:ext uri="{BB962C8B-B14F-4D97-AF65-F5344CB8AC3E}">
        <p14:creationId xmlns:p14="http://schemas.microsoft.com/office/powerpoint/2010/main" val="23378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Three of the five surveys are located within the VA.gov domain name, meaning that scores and feedback are closely related.</a:t>
            </a:r>
          </a:p>
        </p:txBody>
      </p:sp>
      <p:sp>
        <p:nvSpPr>
          <p:cNvPr id="4" name="Slide Number Placeholder 3"/>
          <p:cNvSpPr>
            <a:spLocks noGrp="1"/>
          </p:cNvSpPr>
          <p:nvPr>
            <p:ph type="sldNum" sz="quarter" idx="12"/>
          </p:nvPr>
        </p:nvSpPr>
        <p:spPr/>
        <p:txBody>
          <a:bodyPr/>
          <a:lstStyle/>
          <a:p>
            <a:fld id="{C932CDCB-4B29-F641-AE31-D4360F16EBC3}" type="slidenum">
              <a:rPr lang="en-US" smtClean="0"/>
              <a:t>14</a:t>
            </a:fld>
            <a:endParaRPr lang="en-US" dirty="0"/>
          </a:p>
        </p:txBody>
      </p:sp>
      <p:pic>
        <p:nvPicPr>
          <p:cNvPr id="1026" name="Picture 2" descr="C:\Users\MATTHE~1.HED\AppData\Local\Temp\SNAGHTMLe4c994.PNG">
            <a:extLst>
              <a:ext uri="{FF2B5EF4-FFF2-40B4-BE49-F238E27FC236}">
                <a16:creationId xmlns:a16="http://schemas.microsoft.com/office/drawing/2014/main" id="{3CDE8AE8-14C8-4CFE-8E9C-8920FCCF4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272" y="1252943"/>
            <a:ext cx="1608636" cy="15911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D2AEFCC-0B29-4201-93C2-7C7242897DEF}"/>
              </a:ext>
            </a:extLst>
          </p:cNvPr>
          <p:cNvPicPr>
            <a:picLocks noChangeAspect="1"/>
          </p:cNvPicPr>
          <p:nvPr/>
        </p:nvPicPr>
        <p:blipFill>
          <a:blip r:embed="rId4"/>
          <a:stretch>
            <a:fillRect/>
          </a:stretch>
        </p:blipFill>
        <p:spPr>
          <a:xfrm>
            <a:off x="493158" y="5025913"/>
            <a:ext cx="2933623" cy="774150"/>
          </a:xfrm>
          <a:prstGeom prst="rect">
            <a:avLst/>
          </a:prstGeom>
        </p:spPr>
      </p:pic>
      <p:pic>
        <p:nvPicPr>
          <p:cNvPr id="11" name="Picture 2" descr="C:\Users\MATTHE~1.HED\AppData\Local\Temp\SNAGHTMLe4c994.PNG">
            <a:extLst>
              <a:ext uri="{FF2B5EF4-FFF2-40B4-BE49-F238E27FC236}">
                <a16:creationId xmlns:a16="http://schemas.microsoft.com/office/drawing/2014/main" id="{0B23E5E6-B579-4A56-885D-B088FE7CE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934" y="1254556"/>
            <a:ext cx="1608636" cy="1591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6CE77CB-88FE-407E-982B-77A6D3D04F85}"/>
              </a:ext>
            </a:extLst>
          </p:cNvPr>
          <p:cNvPicPr>
            <a:picLocks noChangeAspect="1"/>
          </p:cNvPicPr>
          <p:nvPr/>
        </p:nvPicPr>
        <p:blipFill>
          <a:blip r:embed="rId5"/>
          <a:stretch>
            <a:fillRect/>
          </a:stretch>
        </p:blipFill>
        <p:spPr>
          <a:xfrm>
            <a:off x="6191600" y="4411627"/>
            <a:ext cx="2352381" cy="1228571"/>
          </a:xfrm>
          <a:prstGeom prst="rect">
            <a:avLst/>
          </a:prstGeom>
          <a:ln>
            <a:solidFill>
              <a:schemeClr val="bg2">
                <a:lumMod val="10000"/>
              </a:schemeClr>
            </a:solidFill>
          </a:ln>
        </p:spPr>
      </p:pic>
      <p:sp>
        <p:nvSpPr>
          <p:cNvPr id="10" name="TextBox 9">
            <a:extLst>
              <a:ext uri="{FF2B5EF4-FFF2-40B4-BE49-F238E27FC236}">
                <a16:creationId xmlns:a16="http://schemas.microsoft.com/office/drawing/2014/main" id="{47C1C41E-81ED-49D7-A4AB-4D386B78238B}"/>
              </a:ext>
            </a:extLst>
          </p:cNvPr>
          <p:cNvSpPr txBox="1"/>
          <p:nvPr/>
        </p:nvSpPr>
        <p:spPr>
          <a:xfrm>
            <a:off x="2146012" y="1347226"/>
            <a:ext cx="2905382" cy="1569660"/>
          </a:xfrm>
          <a:prstGeom prst="rect">
            <a:avLst/>
          </a:prstGeom>
          <a:noFill/>
        </p:spPr>
        <p:txBody>
          <a:bodyPr wrap="square" rtlCol="0">
            <a:spAutoFit/>
          </a:bodyPr>
          <a:lstStyle/>
          <a:p>
            <a:pPr algn="ctr"/>
            <a:r>
              <a:rPr lang="en-US" b="1" u="sng" dirty="0"/>
              <a:t>VA Main</a:t>
            </a:r>
          </a:p>
          <a:p>
            <a:pPr algn="ctr"/>
            <a:r>
              <a:rPr lang="en-US" b="1" dirty="0"/>
              <a:t>N: </a:t>
            </a:r>
            <a:r>
              <a:rPr lang="en-US" dirty="0"/>
              <a:t>4,061</a:t>
            </a:r>
          </a:p>
          <a:p>
            <a:pPr algn="ctr"/>
            <a:r>
              <a:rPr lang="en-US" b="1" dirty="0"/>
              <a:t>Q4 2017 </a:t>
            </a:r>
            <a:br>
              <a:rPr lang="en-US" b="1" dirty="0"/>
            </a:br>
            <a:r>
              <a:rPr lang="en-US" b="1" dirty="0"/>
              <a:t>Score: </a:t>
            </a:r>
            <a:r>
              <a:rPr lang="en-US" b="1" dirty="0">
                <a:solidFill>
                  <a:srgbClr val="C00000"/>
                </a:solidFill>
              </a:rPr>
              <a:t>56</a:t>
            </a:r>
          </a:p>
        </p:txBody>
      </p:sp>
      <p:sp>
        <p:nvSpPr>
          <p:cNvPr id="14" name="Footer Placeholder 3">
            <a:extLst>
              <a:ext uri="{FF2B5EF4-FFF2-40B4-BE49-F238E27FC236}">
                <a16:creationId xmlns:a16="http://schemas.microsoft.com/office/drawing/2014/main" id="{2703D99E-FF48-4D40-9B82-EEB78ACC5866}"/>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16" name="TextBox 15">
            <a:extLst>
              <a:ext uri="{FF2B5EF4-FFF2-40B4-BE49-F238E27FC236}">
                <a16:creationId xmlns:a16="http://schemas.microsoft.com/office/drawing/2014/main" id="{A656A60F-474B-473D-BFCF-792EF2D801CF}"/>
              </a:ext>
            </a:extLst>
          </p:cNvPr>
          <p:cNvSpPr txBox="1"/>
          <p:nvPr/>
        </p:nvSpPr>
        <p:spPr>
          <a:xfrm>
            <a:off x="3133817" y="4759824"/>
            <a:ext cx="2805344" cy="1569660"/>
          </a:xfrm>
          <a:prstGeom prst="rect">
            <a:avLst/>
          </a:prstGeom>
          <a:noFill/>
        </p:spPr>
        <p:txBody>
          <a:bodyPr wrap="square" rtlCol="0">
            <a:spAutoFit/>
          </a:bodyPr>
          <a:lstStyle/>
          <a:p>
            <a:pPr algn="ctr"/>
            <a:r>
              <a:rPr lang="en-US" b="1" u="sng" dirty="0"/>
              <a:t>VA Blogs</a:t>
            </a:r>
          </a:p>
          <a:p>
            <a:pPr algn="ctr"/>
            <a:r>
              <a:rPr lang="en-US" b="1" dirty="0"/>
              <a:t>N: </a:t>
            </a:r>
            <a:r>
              <a:rPr lang="en-US" dirty="0"/>
              <a:t>1,120</a:t>
            </a:r>
          </a:p>
          <a:p>
            <a:pPr algn="ctr"/>
            <a:r>
              <a:rPr lang="en-US" b="1" dirty="0"/>
              <a:t>Q4 2017 </a:t>
            </a:r>
            <a:br>
              <a:rPr lang="en-US" b="1" dirty="0"/>
            </a:br>
            <a:r>
              <a:rPr lang="en-US" b="1" dirty="0"/>
              <a:t>Score: </a:t>
            </a:r>
            <a:r>
              <a:rPr lang="en-US" dirty="0"/>
              <a:t>63</a:t>
            </a:r>
          </a:p>
        </p:txBody>
      </p:sp>
      <p:sp>
        <p:nvSpPr>
          <p:cNvPr id="17" name="TextBox 16">
            <a:extLst>
              <a:ext uri="{FF2B5EF4-FFF2-40B4-BE49-F238E27FC236}">
                <a16:creationId xmlns:a16="http://schemas.microsoft.com/office/drawing/2014/main" id="{C6B01184-5F24-4200-81EC-D9443C5DD294}"/>
              </a:ext>
            </a:extLst>
          </p:cNvPr>
          <p:cNvSpPr txBox="1"/>
          <p:nvPr/>
        </p:nvSpPr>
        <p:spPr>
          <a:xfrm>
            <a:off x="9428085" y="1252943"/>
            <a:ext cx="2358392" cy="1569660"/>
          </a:xfrm>
          <a:prstGeom prst="rect">
            <a:avLst/>
          </a:prstGeom>
          <a:noFill/>
        </p:spPr>
        <p:txBody>
          <a:bodyPr wrap="square" rtlCol="0">
            <a:spAutoFit/>
          </a:bodyPr>
          <a:lstStyle/>
          <a:p>
            <a:pPr algn="ctr"/>
            <a:r>
              <a:rPr lang="en-US" b="1" u="sng" dirty="0"/>
              <a:t>VBA</a:t>
            </a:r>
          </a:p>
          <a:p>
            <a:pPr algn="ctr"/>
            <a:r>
              <a:rPr lang="en-US" b="1" dirty="0"/>
              <a:t>N: </a:t>
            </a:r>
            <a:r>
              <a:rPr lang="en-US" dirty="0"/>
              <a:t>1,793</a:t>
            </a:r>
          </a:p>
          <a:p>
            <a:pPr algn="ctr"/>
            <a:r>
              <a:rPr lang="en-US" b="1" dirty="0"/>
              <a:t>Q4 2017 </a:t>
            </a:r>
            <a:br>
              <a:rPr lang="en-US" b="1" dirty="0"/>
            </a:br>
            <a:r>
              <a:rPr lang="en-US" b="1" dirty="0"/>
              <a:t>Score: </a:t>
            </a:r>
            <a:r>
              <a:rPr lang="en-US" dirty="0"/>
              <a:t>66</a:t>
            </a:r>
          </a:p>
        </p:txBody>
      </p:sp>
      <p:sp>
        <p:nvSpPr>
          <p:cNvPr id="18" name="TextBox 17">
            <a:extLst>
              <a:ext uri="{FF2B5EF4-FFF2-40B4-BE49-F238E27FC236}">
                <a16:creationId xmlns:a16="http://schemas.microsoft.com/office/drawing/2014/main" id="{E8011AE1-F8C9-41D2-9C20-E05E934FCCA3}"/>
              </a:ext>
            </a:extLst>
          </p:cNvPr>
          <p:cNvSpPr txBox="1"/>
          <p:nvPr/>
        </p:nvSpPr>
        <p:spPr>
          <a:xfrm>
            <a:off x="8622048" y="4241082"/>
            <a:ext cx="2805344" cy="1569660"/>
          </a:xfrm>
          <a:prstGeom prst="rect">
            <a:avLst/>
          </a:prstGeom>
          <a:noFill/>
        </p:spPr>
        <p:txBody>
          <a:bodyPr wrap="square" rtlCol="0">
            <a:spAutoFit/>
          </a:bodyPr>
          <a:lstStyle/>
          <a:p>
            <a:pPr algn="ctr"/>
            <a:r>
              <a:rPr lang="en-US" b="1" u="sng" dirty="0"/>
              <a:t>VHA Med Centers</a:t>
            </a:r>
          </a:p>
          <a:p>
            <a:pPr algn="ctr"/>
            <a:r>
              <a:rPr lang="en-US" b="1" dirty="0"/>
              <a:t>N: </a:t>
            </a:r>
            <a:r>
              <a:rPr lang="en-US" dirty="0"/>
              <a:t>7,911</a:t>
            </a:r>
          </a:p>
          <a:p>
            <a:pPr algn="ctr"/>
            <a:r>
              <a:rPr lang="en-US" b="1" dirty="0"/>
              <a:t>Q4 2017 </a:t>
            </a:r>
            <a:br>
              <a:rPr lang="en-US" b="1" dirty="0"/>
            </a:br>
            <a:r>
              <a:rPr lang="en-US" b="1" dirty="0"/>
              <a:t>Score: </a:t>
            </a:r>
            <a:r>
              <a:rPr lang="en-US" dirty="0"/>
              <a:t>65</a:t>
            </a:r>
          </a:p>
        </p:txBody>
      </p:sp>
      <p:sp>
        <p:nvSpPr>
          <p:cNvPr id="6" name="Arrow: Left 5">
            <a:extLst>
              <a:ext uri="{FF2B5EF4-FFF2-40B4-BE49-F238E27FC236}">
                <a16:creationId xmlns:a16="http://schemas.microsoft.com/office/drawing/2014/main" id="{FFF9EB1D-CC9C-4357-9209-F417C23CFF33}"/>
              </a:ext>
            </a:extLst>
          </p:cNvPr>
          <p:cNvSpPr/>
          <p:nvPr/>
        </p:nvSpPr>
        <p:spPr>
          <a:xfrm rot="10800000">
            <a:off x="4682836" y="1831846"/>
            <a:ext cx="1948872" cy="532660"/>
          </a:xfrm>
          <a:prstGeom prst="leftArrow">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Left 18">
            <a:extLst>
              <a:ext uri="{FF2B5EF4-FFF2-40B4-BE49-F238E27FC236}">
                <a16:creationId xmlns:a16="http://schemas.microsoft.com/office/drawing/2014/main" id="{E3A450E8-6E46-40E2-82C5-F37C013714D1}"/>
              </a:ext>
            </a:extLst>
          </p:cNvPr>
          <p:cNvSpPr/>
          <p:nvPr/>
        </p:nvSpPr>
        <p:spPr>
          <a:xfrm rot="13192357">
            <a:off x="4389057" y="3372703"/>
            <a:ext cx="1874760" cy="532660"/>
          </a:xfrm>
          <a:prstGeom prst="leftArrow">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6D1BBA5D-A0B4-4280-B194-4844CF18DEA0}"/>
              </a:ext>
            </a:extLst>
          </p:cNvPr>
          <p:cNvSpPr/>
          <p:nvPr/>
        </p:nvSpPr>
        <p:spPr>
          <a:xfrm rot="16200000">
            <a:off x="1122826" y="3658986"/>
            <a:ext cx="1569660" cy="532660"/>
          </a:xfrm>
          <a:prstGeom prst="leftArrow">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70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441" y="83227"/>
            <a:ext cx="11117961" cy="888608"/>
          </a:xfrm>
        </p:spPr>
        <p:txBody>
          <a:bodyPr/>
          <a:lstStyle/>
          <a:p>
            <a:r>
              <a:rPr lang="en-US" dirty="0"/>
              <a:t>As a result, the main VA survey often serves as place for veterans to vent frustrations; they leave feedback about their entire experience.</a:t>
            </a:r>
          </a:p>
        </p:txBody>
      </p:sp>
      <p:sp>
        <p:nvSpPr>
          <p:cNvPr id="4" name="Slide Number Placeholder 3"/>
          <p:cNvSpPr>
            <a:spLocks noGrp="1"/>
          </p:cNvSpPr>
          <p:nvPr>
            <p:ph type="sldNum" sz="quarter" idx="12"/>
          </p:nvPr>
        </p:nvSpPr>
        <p:spPr/>
        <p:txBody>
          <a:bodyPr/>
          <a:lstStyle/>
          <a:p>
            <a:fld id="{C932CDCB-4B29-F641-AE31-D4360F16EBC3}" type="slidenum">
              <a:rPr lang="en-US" smtClean="0"/>
              <a:t>15</a:t>
            </a:fld>
            <a:endParaRPr lang="en-US" dirty="0"/>
          </a:p>
        </p:txBody>
      </p:sp>
      <p:pic>
        <p:nvPicPr>
          <p:cNvPr id="1026" name="Picture 2" descr="C:\Users\MATTHE~1.HED\AppData\Local\Temp\SNAGHTMLe4c994.PNG">
            <a:extLst>
              <a:ext uri="{FF2B5EF4-FFF2-40B4-BE49-F238E27FC236}">
                <a16:creationId xmlns:a16="http://schemas.microsoft.com/office/drawing/2014/main" id="{3CDE8AE8-14C8-4CFE-8E9C-8920FCCF4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26" y="1123638"/>
            <a:ext cx="1608636" cy="15911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C1C41E-81ED-49D7-A4AB-4D386B78238B}"/>
              </a:ext>
            </a:extLst>
          </p:cNvPr>
          <p:cNvSpPr txBox="1"/>
          <p:nvPr/>
        </p:nvSpPr>
        <p:spPr>
          <a:xfrm>
            <a:off x="2341449" y="1134407"/>
            <a:ext cx="2905382" cy="1569660"/>
          </a:xfrm>
          <a:prstGeom prst="rect">
            <a:avLst/>
          </a:prstGeom>
          <a:noFill/>
        </p:spPr>
        <p:txBody>
          <a:bodyPr wrap="square" rtlCol="0">
            <a:spAutoFit/>
          </a:bodyPr>
          <a:lstStyle/>
          <a:p>
            <a:pPr algn="ctr"/>
            <a:r>
              <a:rPr lang="en-US" b="1" u="sng" dirty="0"/>
              <a:t>VA Main</a:t>
            </a:r>
          </a:p>
          <a:p>
            <a:pPr algn="ctr"/>
            <a:r>
              <a:rPr lang="en-US" b="1" dirty="0"/>
              <a:t>N: </a:t>
            </a:r>
            <a:r>
              <a:rPr lang="en-US" dirty="0"/>
              <a:t>4,061</a:t>
            </a:r>
          </a:p>
          <a:p>
            <a:pPr algn="ctr"/>
            <a:r>
              <a:rPr lang="en-US" b="1" dirty="0"/>
              <a:t>Q4 2017 </a:t>
            </a:r>
            <a:br>
              <a:rPr lang="en-US" b="1" dirty="0"/>
            </a:br>
            <a:r>
              <a:rPr lang="en-US" b="1" dirty="0"/>
              <a:t>Score: </a:t>
            </a:r>
            <a:r>
              <a:rPr lang="en-US" b="1" dirty="0">
                <a:solidFill>
                  <a:srgbClr val="C00000"/>
                </a:solidFill>
              </a:rPr>
              <a:t>56</a:t>
            </a:r>
          </a:p>
        </p:txBody>
      </p:sp>
      <p:sp>
        <p:nvSpPr>
          <p:cNvPr id="14" name="Footer Placeholder 3">
            <a:extLst>
              <a:ext uri="{FF2B5EF4-FFF2-40B4-BE49-F238E27FC236}">
                <a16:creationId xmlns:a16="http://schemas.microsoft.com/office/drawing/2014/main" id="{2703D99E-FF48-4D40-9B82-EEB78ACC5866}"/>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pic>
        <p:nvPicPr>
          <p:cNvPr id="2" name="Picture 1">
            <a:extLst>
              <a:ext uri="{FF2B5EF4-FFF2-40B4-BE49-F238E27FC236}">
                <a16:creationId xmlns:a16="http://schemas.microsoft.com/office/drawing/2014/main" id="{E4089FFC-C544-4E8E-AD4D-A5569C477826}"/>
              </a:ext>
            </a:extLst>
          </p:cNvPr>
          <p:cNvPicPr>
            <a:picLocks noChangeAspect="1"/>
          </p:cNvPicPr>
          <p:nvPr/>
        </p:nvPicPr>
        <p:blipFill>
          <a:blip r:embed="rId4"/>
          <a:stretch>
            <a:fillRect/>
          </a:stretch>
        </p:blipFill>
        <p:spPr>
          <a:xfrm>
            <a:off x="5599093" y="1065321"/>
            <a:ext cx="5980291" cy="5126854"/>
          </a:xfrm>
          <a:prstGeom prst="rect">
            <a:avLst/>
          </a:prstGeom>
          <a:ln>
            <a:solidFill>
              <a:schemeClr val="bg2">
                <a:lumMod val="10000"/>
              </a:schemeClr>
            </a:solidFill>
          </a:ln>
        </p:spPr>
      </p:pic>
      <p:sp>
        <p:nvSpPr>
          <p:cNvPr id="5" name="TextBox 4">
            <a:extLst>
              <a:ext uri="{FF2B5EF4-FFF2-40B4-BE49-F238E27FC236}">
                <a16:creationId xmlns:a16="http://schemas.microsoft.com/office/drawing/2014/main" id="{D06FFEDB-E804-43CC-B6F1-35190A010A0A}"/>
              </a:ext>
            </a:extLst>
          </p:cNvPr>
          <p:cNvSpPr txBox="1"/>
          <p:nvPr/>
        </p:nvSpPr>
        <p:spPr>
          <a:xfrm>
            <a:off x="314036" y="2881755"/>
            <a:ext cx="5126181" cy="3293209"/>
          </a:xfrm>
          <a:prstGeom prst="rect">
            <a:avLst/>
          </a:prstGeom>
          <a:noFill/>
        </p:spPr>
        <p:txBody>
          <a:bodyPr wrap="square" rtlCol="0">
            <a:spAutoFit/>
          </a:bodyPr>
          <a:lstStyle/>
          <a:p>
            <a:r>
              <a:rPr lang="en-US" sz="1600" i="1" dirty="0"/>
              <a:t>“Dept of Defense letter referred me to </a:t>
            </a:r>
            <a:r>
              <a:rPr lang="en-US" sz="1600" b="1" i="1" dirty="0"/>
              <a:t>vabenefits.vba.gov/</a:t>
            </a:r>
            <a:r>
              <a:rPr lang="en-US" sz="1600" b="1" i="1" dirty="0" err="1"/>
              <a:t>vonapp</a:t>
            </a:r>
            <a:r>
              <a:rPr lang="en-US" sz="1600" b="1" i="1" dirty="0"/>
              <a:t>/main.asp </a:t>
            </a:r>
            <a:r>
              <a:rPr lang="en-US" sz="1600" i="1" dirty="0"/>
              <a:t>but site removed/changed but no link of where to go. Did 4 searches, finally just went to forms.” – </a:t>
            </a:r>
            <a:r>
              <a:rPr lang="en-US" sz="1600" dirty="0"/>
              <a:t>Sat: 52, 02/15/2018</a:t>
            </a:r>
          </a:p>
          <a:p>
            <a:endParaRPr lang="en-US" sz="1600" dirty="0"/>
          </a:p>
          <a:p>
            <a:r>
              <a:rPr lang="en-US" sz="1600" i="1" dirty="0"/>
              <a:t>“</a:t>
            </a:r>
            <a:r>
              <a:rPr lang="en-US" sz="1600" b="1" i="1" dirty="0"/>
              <a:t>update the blogs </a:t>
            </a:r>
            <a:r>
              <a:rPr lang="en-US" sz="1600" i="1" dirty="0"/>
              <a:t>most contain outdated information.” </a:t>
            </a:r>
            <a:r>
              <a:rPr lang="en-US" sz="1600" dirty="0"/>
              <a:t>– Sat: 56, 02/14/2018</a:t>
            </a:r>
          </a:p>
          <a:p>
            <a:endParaRPr lang="en-US" sz="1600" dirty="0"/>
          </a:p>
          <a:p>
            <a:r>
              <a:rPr lang="en-US" sz="1600" i="1" dirty="0"/>
              <a:t>“CORRECT THE </a:t>
            </a:r>
            <a:r>
              <a:rPr lang="en-US" sz="1600" b="1" i="1" dirty="0"/>
              <a:t>DRIVING DIRECTIONS TO THE NEW VA FACILITY </a:t>
            </a:r>
            <a:r>
              <a:rPr lang="en-US" sz="1600" i="1" dirty="0"/>
              <a:t>IN OXNARD CA IMMEDIATELY. I intend to contact our congressional rep. again regarding this mater.” </a:t>
            </a:r>
            <a:r>
              <a:rPr lang="en-US" sz="1600" dirty="0"/>
              <a:t>– Sat: 0, 09/28/2017</a:t>
            </a:r>
          </a:p>
        </p:txBody>
      </p:sp>
    </p:spTree>
    <p:extLst>
      <p:ext uri="{BB962C8B-B14F-4D97-AF65-F5344CB8AC3E}">
        <p14:creationId xmlns:p14="http://schemas.microsoft.com/office/powerpoint/2010/main" val="345544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issues that affect VA Main are intrinsic to the VA experience, and can be condensed to several key areas of concern.</a:t>
            </a:r>
          </a:p>
        </p:txBody>
      </p:sp>
      <p:sp>
        <p:nvSpPr>
          <p:cNvPr id="4" name="Slide Number Placeholder 3"/>
          <p:cNvSpPr>
            <a:spLocks noGrp="1"/>
          </p:cNvSpPr>
          <p:nvPr>
            <p:ph type="sldNum" sz="quarter" idx="12"/>
          </p:nvPr>
        </p:nvSpPr>
        <p:spPr/>
        <p:txBody>
          <a:bodyPr/>
          <a:lstStyle/>
          <a:p>
            <a:fld id="{C932CDCB-4B29-F641-AE31-D4360F16EBC3}" type="slidenum">
              <a:rPr lang="en-US" smtClean="0"/>
              <a:t>16</a:t>
            </a:fld>
            <a:endParaRPr lang="en-US" dirty="0"/>
          </a:p>
        </p:txBody>
      </p:sp>
      <p:pic>
        <p:nvPicPr>
          <p:cNvPr id="8" name="Picture 7">
            <a:extLst>
              <a:ext uri="{FF2B5EF4-FFF2-40B4-BE49-F238E27FC236}">
                <a16:creationId xmlns:a16="http://schemas.microsoft.com/office/drawing/2014/main" id="{9030FDFD-7FAB-4622-AC84-BEC36F7483AF}"/>
              </a:ext>
            </a:extLst>
          </p:cNvPr>
          <p:cNvPicPr>
            <a:picLocks noChangeAspect="1"/>
          </p:cNvPicPr>
          <p:nvPr/>
        </p:nvPicPr>
        <p:blipFill>
          <a:blip r:embed="rId3"/>
          <a:stretch>
            <a:fillRect/>
          </a:stretch>
        </p:blipFill>
        <p:spPr>
          <a:xfrm>
            <a:off x="5033818" y="1043799"/>
            <a:ext cx="6400801" cy="5188262"/>
          </a:xfrm>
          <a:prstGeom prst="rect">
            <a:avLst/>
          </a:prstGeom>
          <a:ln>
            <a:solidFill>
              <a:schemeClr val="bg2">
                <a:lumMod val="10000"/>
              </a:schemeClr>
            </a:solidFill>
          </a:ln>
        </p:spPr>
      </p:pic>
      <p:sp>
        <p:nvSpPr>
          <p:cNvPr id="20" name="TextBox 19">
            <a:extLst>
              <a:ext uri="{FF2B5EF4-FFF2-40B4-BE49-F238E27FC236}">
                <a16:creationId xmlns:a16="http://schemas.microsoft.com/office/drawing/2014/main" id="{D4AC18E8-3039-42D8-BB30-99E2BC49F800}"/>
              </a:ext>
            </a:extLst>
          </p:cNvPr>
          <p:cNvSpPr txBox="1"/>
          <p:nvPr/>
        </p:nvSpPr>
        <p:spPr>
          <a:xfrm>
            <a:off x="258618" y="1213016"/>
            <a:ext cx="4686243" cy="5078313"/>
          </a:xfrm>
          <a:prstGeom prst="rect">
            <a:avLst/>
          </a:prstGeom>
          <a:noFill/>
        </p:spPr>
        <p:txBody>
          <a:bodyPr wrap="square" rtlCol="0">
            <a:spAutoFit/>
          </a:bodyPr>
          <a:lstStyle/>
          <a:p>
            <a:r>
              <a:rPr lang="en-US" sz="1800" dirty="0"/>
              <a:t>Survey data shows:</a:t>
            </a:r>
          </a:p>
          <a:p>
            <a:endParaRPr lang="en-US" sz="1800" dirty="0"/>
          </a:p>
          <a:p>
            <a:r>
              <a:rPr lang="en-US" sz="1800" dirty="0"/>
              <a:t>	The VA online experience is not keeping pace with changing expectations</a:t>
            </a:r>
          </a:p>
          <a:p>
            <a:endParaRPr lang="en-US" sz="1800" dirty="0"/>
          </a:p>
          <a:p>
            <a:r>
              <a:rPr lang="en-US" sz="1800" b="1" dirty="0"/>
              <a:t>	</a:t>
            </a:r>
            <a:r>
              <a:rPr lang="en-US" sz="1800" dirty="0"/>
              <a:t>The online experience is not friendly to new users</a:t>
            </a:r>
          </a:p>
          <a:p>
            <a:endParaRPr lang="en-US" sz="1800" dirty="0"/>
          </a:p>
          <a:p>
            <a:r>
              <a:rPr lang="en-US" sz="1800" b="1" dirty="0"/>
              <a:t>	</a:t>
            </a:r>
            <a:r>
              <a:rPr lang="en-US" sz="1800" dirty="0"/>
              <a:t>Information is not consistent or fully up-to-date</a:t>
            </a:r>
          </a:p>
          <a:p>
            <a:endParaRPr lang="en-US" sz="1800" dirty="0"/>
          </a:p>
          <a:p>
            <a:r>
              <a:rPr lang="en-US" sz="1800" b="1" dirty="0"/>
              <a:t>	</a:t>
            </a:r>
            <a:r>
              <a:rPr lang="en-US" sz="1800" dirty="0"/>
              <a:t>Younger veterans struggle on the site</a:t>
            </a:r>
          </a:p>
          <a:p>
            <a:endParaRPr lang="en-US" sz="1800" dirty="0"/>
          </a:p>
          <a:p>
            <a:r>
              <a:rPr lang="en-US" sz="1800" b="1" dirty="0"/>
              <a:t>	</a:t>
            </a:r>
            <a:r>
              <a:rPr lang="en-US" sz="1800" dirty="0"/>
              <a:t>Visitors in general struggle to find what they are looking for</a:t>
            </a:r>
          </a:p>
          <a:p>
            <a:endParaRPr lang="en-US" sz="1800" dirty="0"/>
          </a:p>
          <a:p>
            <a:r>
              <a:rPr lang="en-US" sz="1800" b="1" dirty="0"/>
              <a:t>	</a:t>
            </a:r>
            <a:r>
              <a:rPr lang="en-US" sz="1800" dirty="0"/>
              <a:t>Movement between VA sites is confusing and frustrating</a:t>
            </a:r>
          </a:p>
        </p:txBody>
      </p:sp>
      <p:sp>
        <p:nvSpPr>
          <p:cNvPr id="5" name="Oval 4">
            <a:extLst>
              <a:ext uri="{FF2B5EF4-FFF2-40B4-BE49-F238E27FC236}">
                <a16:creationId xmlns:a16="http://schemas.microsoft.com/office/drawing/2014/main" id="{815E4F25-ECCE-4940-AA4D-9B287D592223}"/>
              </a:ext>
            </a:extLst>
          </p:cNvPr>
          <p:cNvSpPr/>
          <p:nvPr/>
        </p:nvSpPr>
        <p:spPr>
          <a:xfrm>
            <a:off x="397164" y="1690255"/>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1</a:t>
            </a:r>
          </a:p>
        </p:txBody>
      </p:sp>
      <p:sp>
        <p:nvSpPr>
          <p:cNvPr id="9" name="Oval 8">
            <a:extLst>
              <a:ext uri="{FF2B5EF4-FFF2-40B4-BE49-F238E27FC236}">
                <a16:creationId xmlns:a16="http://schemas.microsoft.com/office/drawing/2014/main" id="{EC072E51-13D8-4F04-8C6A-4D93682AD734}"/>
              </a:ext>
            </a:extLst>
          </p:cNvPr>
          <p:cNvSpPr/>
          <p:nvPr/>
        </p:nvSpPr>
        <p:spPr>
          <a:xfrm>
            <a:off x="383150" y="2499603"/>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2</a:t>
            </a:r>
          </a:p>
        </p:txBody>
      </p:sp>
      <p:sp>
        <p:nvSpPr>
          <p:cNvPr id="10" name="Oval 9">
            <a:extLst>
              <a:ext uri="{FF2B5EF4-FFF2-40B4-BE49-F238E27FC236}">
                <a16:creationId xmlns:a16="http://schemas.microsoft.com/office/drawing/2014/main" id="{51C287BC-0A08-4B03-BC74-343173E1C69D}"/>
              </a:ext>
            </a:extLst>
          </p:cNvPr>
          <p:cNvSpPr/>
          <p:nvPr/>
        </p:nvSpPr>
        <p:spPr>
          <a:xfrm>
            <a:off x="380639" y="3298435"/>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3</a:t>
            </a:r>
          </a:p>
        </p:txBody>
      </p:sp>
      <p:sp>
        <p:nvSpPr>
          <p:cNvPr id="11" name="Oval 10">
            <a:extLst>
              <a:ext uri="{FF2B5EF4-FFF2-40B4-BE49-F238E27FC236}">
                <a16:creationId xmlns:a16="http://schemas.microsoft.com/office/drawing/2014/main" id="{C3A7868E-5E5F-4982-83A3-21E31E2B3700}"/>
              </a:ext>
            </a:extLst>
          </p:cNvPr>
          <p:cNvSpPr/>
          <p:nvPr/>
        </p:nvSpPr>
        <p:spPr>
          <a:xfrm>
            <a:off x="378861" y="418303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4</a:t>
            </a:r>
          </a:p>
        </p:txBody>
      </p:sp>
      <p:sp>
        <p:nvSpPr>
          <p:cNvPr id="12" name="Oval 11">
            <a:extLst>
              <a:ext uri="{FF2B5EF4-FFF2-40B4-BE49-F238E27FC236}">
                <a16:creationId xmlns:a16="http://schemas.microsoft.com/office/drawing/2014/main" id="{54A112D8-06DD-48A1-A35A-BC767DD144B4}"/>
              </a:ext>
            </a:extLst>
          </p:cNvPr>
          <p:cNvSpPr/>
          <p:nvPr/>
        </p:nvSpPr>
        <p:spPr>
          <a:xfrm>
            <a:off x="378861" y="4716239"/>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5</a:t>
            </a:r>
          </a:p>
        </p:txBody>
      </p:sp>
      <p:sp>
        <p:nvSpPr>
          <p:cNvPr id="13" name="Oval 12">
            <a:extLst>
              <a:ext uri="{FF2B5EF4-FFF2-40B4-BE49-F238E27FC236}">
                <a16:creationId xmlns:a16="http://schemas.microsoft.com/office/drawing/2014/main" id="{961C563D-D0A4-49E1-83E5-74FC0C27AFB2}"/>
              </a:ext>
            </a:extLst>
          </p:cNvPr>
          <p:cNvSpPr/>
          <p:nvPr/>
        </p:nvSpPr>
        <p:spPr>
          <a:xfrm>
            <a:off x="394285" y="5503784"/>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6</a:t>
            </a:r>
          </a:p>
        </p:txBody>
      </p:sp>
    </p:spTree>
    <p:extLst>
      <p:ext uri="{BB962C8B-B14F-4D97-AF65-F5344CB8AC3E}">
        <p14:creationId xmlns:p14="http://schemas.microsoft.com/office/powerpoint/2010/main" val="129737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TTHE~1.HED\AppData\Local\Temp\SNAGHTMLb0c3b5.PNG">
            <a:extLst>
              <a:ext uri="{FF2B5EF4-FFF2-40B4-BE49-F238E27FC236}">
                <a16:creationId xmlns:a16="http://schemas.microsoft.com/office/drawing/2014/main" id="{C54FE7DB-DEEB-4D6C-A377-8CFB550CE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180" y="1024261"/>
            <a:ext cx="9848660" cy="520702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Satisfaction for the VA Main website has decreased over the past four years, perhaps reflecting tougher-to-meet expectations.</a:t>
            </a:r>
          </a:p>
        </p:txBody>
      </p:sp>
      <p:sp>
        <p:nvSpPr>
          <p:cNvPr id="4" name="Slide Number Placeholder 3"/>
          <p:cNvSpPr>
            <a:spLocks noGrp="1"/>
          </p:cNvSpPr>
          <p:nvPr>
            <p:ph type="sldNum" sz="quarter" idx="12"/>
          </p:nvPr>
        </p:nvSpPr>
        <p:spPr/>
        <p:txBody>
          <a:bodyPr/>
          <a:lstStyle/>
          <a:p>
            <a:fld id="{C932CDCB-4B29-F641-AE31-D4360F16EBC3}" type="slidenum">
              <a:rPr lang="en-US" smtClean="0"/>
              <a:t>17</a:t>
            </a:fld>
            <a:endParaRPr lang="en-US" dirty="0"/>
          </a:p>
        </p:txBody>
      </p:sp>
      <p:sp>
        <p:nvSpPr>
          <p:cNvPr id="5" name="Footer Placeholder 4"/>
          <p:cNvSpPr>
            <a:spLocks noGrp="1"/>
          </p:cNvSpPr>
          <p:nvPr>
            <p:ph type="ftr" sz="quarter" idx="13"/>
          </p:nvPr>
        </p:nvSpPr>
        <p:spPr/>
        <p:txBody>
          <a:bodyPr/>
          <a:lstStyle/>
          <a:p>
            <a:r>
              <a:rPr lang="en-US" dirty="0"/>
              <a:t>January 01, 2014 to March 31, 2018</a:t>
            </a:r>
          </a:p>
        </p:txBody>
      </p:sp>
      <p:sp>
        <p:nvSpPr>
          <p:cNvPr id="8" name="TextBox 7">
            <a:extLst>
              <a:ext uri="{FF2B5EF4-FFF2-40B4-BE49-F238E27FC236}">
                <a16:creationId xmlns:a16="http://schemas.microsoft.com/office/drawing/2014/main" id="{48425BEB-53D8-4431-B69E-9C3FF313D504}"/>
              </a:ext>
            </a:extLst>
          </p:cNvPr>
          <p:cNvSpPr txBox="1"/>
          <p:nvPr/>
        </p:nvSpPr>
        <p:spPr>
          <a:xfrm>
            <a:off x="4017037" y="4634144"/>
            <a:ext cx="4154750" cy="369332"/>
          </a:xfrm>
          <a:prstGeom prst="rect">
            <a:avLst/>
          </a:prstGeom>
          <a:noFill/>
        </p:spPr>
        <p:txBody>
          <a:bodyPr wrap="square" rtlCol="0">
            <a:spAutoFit/>
          </a:bodyPr>
          <a:lstStyle/>
          <a:p>
            <a:pPr algn="ctr"/>
            <a:r>
              <a:rPr lang="en-US" sz="1800" b="1" dirty="0">
                <a:solidFill>
                  <a:srgbClr val="005075"/>
                </a:solidFill>
              </a:rPr>
              <a:t>VA Main Satisfaction</a:t>
            </a:r>
          </a:p>
        </p:txBody>
      </p:sp>
      <p:sp>
        <p:nvSpPr>
          <p:cNvPr id="7" name="Oval 6">
            <a:extLst>
              <a:ext uri="{FF2B5EF4-FFF2-40B4-BE49-F238E27FC236}">
                <a16:creationId xmlns:a16="http://schemas.microsoft.com/office/drawing/2014/main" id="{2B6CAA3D-EB3A-41D5-8757-5E4E566D4A39}"/>
              </a:ext>
            </a:extLst>
          </p:cNvPr>
          <p:cNvSpPr/>
          <p:nvPr/>
        </p:nvSpPr>
        <p:spPr>
          <a:xfrm>
            <a:off x="263999" y="3004128"/>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1</a:t>
            </a:r>
          </a:p>
        </p:txBody>
      </p:sp>
    </p:spTree>
    <p:extLst>
      <p:ext uri="{BB962C8B-B14F-4D97-AF65-F5344CB8AC3E}">
        <p14:creationId xmlns:p14="http://schemas.microsoft.com/office/powerpoint/2010/main" val="35113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First-time visitors can serve as a neutral party to determine how well a website works without any prior expectations.</a:t>
            </a:r>
          </a:p>
        </p:txBody>
      </p:sp>
      <p:sp>
        <p:nvSpPr>
          <p:cNvPr id="4" name="Slide Number Placeholder 3"/>
          <p:cNvSpPr>
            <a:spLocks noGrp="1"/>
          </p:cNvSpPr>
          <p:nvPr>
            <p:ph type="sldNum" sz="quarter" idx="12"/>
          </p:nvPr>
        </p:nvSpPr>
        <p:spPr/>
        <p:txBody>
          <a:bodyPr/>
          <a:lstStyle/>
          <a:p>
            <a:fld id="{C932CDCB-4B29-F641-AE31-D4360F16EBC3}" type="slidenum">
              <a:rPr lang="en-US" smtClean="0"/>
              <a:t>18</a:t>
            </a:fld>
            <a:endParaRPr lang="en-US" dirty="0"/>
          </a:p>
        </p:txBody>
      </p:sp>
      <p:graphicFrame>
        <p:nvGraphicFramePr>
          <p:cNvPr id="24" name="Chart 23"/>
          <p:cNvGraphicFramePr/>
          <p:nvPr>
            <p:extLst>
              <p:ext uri="{D42A27DB-BD31-4B8C-83A1-F6EECF244321}">
                <p14:modId xmlns:p14="http://schemas.microsoft.com/office/powerpoint/2010/main" val="2804563700"/>
              </p:ext>
            </p:extLst>
          </p:nvPr>
        </p:nvGraphicFramePr>
        <p:xfrm>
          <a:off x="609441" y="1142860"/>
          <a:ext cx="11251126" cy="520252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353DE5C-0B10-4B81-8A2C-9406661B4009}"/>
              </a:ext>
            </a:extLst>
          </p:cNvPr>
          <p:cNvSpPr txBox="1"/>
          <p:nvPr/>
        </p:nvSpPr>
        <p:spPr>
          <a:xfrm>
            <a:off x="3338004" y="1259165"/>
            <a:ext cx="7828759" cy="400110"/>
          </a:xfrm>
          <a:prstGeom prst="rect">
            <a:avLst/>
          </a:prstGeom>
          <a:noFill/>
        </p:spPr>
        <p:txBody>
          <a:bodyPr wrap="square" rtlCol="0">
            <a:spAutoFit/>
          </a:bodyPr>
          <a:lstStyle/>
          <a:p>
            <a:pPr algn="ctr"/>
            <a:r>
              <a:rPr lang="en-US" sz="2000" dirty="0">
                <a:solidFill>
                  <a:schemeClr val="tx1">
                    <a:lumMod val="50000"/>
                    <a:lumOff val="50000"/>
                  </a:schemeClr>
                </a:solidFill>
              </a:rPr>
              <a:t>How often do you visit the Veterans Affairs website (www.va.gov)?</a:t>
            </a:r>
          </a:p>
        </p:txBody>
      </p:sp>
      <p:sp>
        <p:nvSpPr>
          <p:cNvPr id="7" name="TextBox 6">
            <a:extLst>
              <a:ext uri="{FF2B5EF4-FFF2-40B4-BE49-F238E27FC236}">
                <a16:creationId xmlns:a16="http://schemas.microsoft.com/office/drawing/2014/main" id="{83C06252-F231-47D3-91D6-B43087B0848A}"/>
              </a:ext>
            </a:extLst>
          </p:cNvPr>
          <p:cNvSpPr txBox="1"/>
          <p:nvPr/>
        </p:nvSpPr>
        <p:spPr>
          <a:xfrm rot="5400000">
            <a:off x="373924" y="4843896"/>
            <a:ext cx="323165" cy="950207"/>
          </a:xfrm>
          <a:prstGeom prst="rect">
            <a:avLst/>
          </a:prstGeom>
          <a:noFill/>
        </p:spPr>
        <p:txBody>
          <a:bodyPr vert="vert270" wrap="square" rtlCol="0">
            <a:spAutoFit/>
          </a:bodyPr>
          <a:lstStyle/>
          <a:p>
            <a:pPr algn="ctr"/>
            <a:r>
              <a:rPr lang="en-US" sz="900" dirty="0">
                <a:solidFill>
                  <a:schemeClr val="tx2"/>
                </a:solidFill>
              </a:rPr>
              <a:t>SATISFACTION</a:t>
            </a:r>
          </a:p>
        </p:txBody>
      </p:sp>
      <p:sp>
        <p:nvSpPr>
          <p:cNvPr id="28" name="Footer Placeholder 3">
            <a:extLst>
              <a:ext uri="{FF2B5EF4-FFF2-40B4-BE49-F238E27FC236}">
                <a16:creationId xmlns:a16="http://schemas.microsoft.com/office/drawing/2014/main" id="{E49AD5F2-B93E-4EB7-912D-D87BEFB34FF3}"/>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5" name="TextBox 4">
            <a:extLst>
              <a:ext uri="{FF2B5EF4-FFF2-40B4-BE49-F238E27FC236}">
                <a16:creationId xmlns:a16="http://schemas.microsoft.com/office/drawing/2014/main" id="{8D134005-FE01-4EE3-9F14-0ECA60412536}"/>
              </a:ext>
            </a:extLst>
          </p:cNvPr>
          <p:cNvSpPr txBox="1"/>
          <p:nvPr/>
        </p:nvSpPr>
        <p:spPr>
          <a:xfrm>
            <a:off x="1653310" y="5061527"/>
            <a:ext cx="1052946" cy="461665"/>
          </a:xfrm>
          <a:prstGeom prst="rect">
            <a:avLst/>
          </a:prstGeom>
          <a:noFill/>
        </p:spPr>
        <p:txBody>
          <a:bodyPr wrap="square" rtlCol="0">
            <a:spAutoFit/>
          </a:bodyPr>
          <a:lstStyle/>
          <a:p>
            <a:r>
              <a:rPr lang="en-US" b="1" dirty="0">
                <a:solidFill>
                  <a:schemeClr val="bg1"/>
                </a:solidFill>
              </a:rPr>
              <a:t>55</a:t>
            </a:r>
          </a:p>
        </p:txBody>
      </p:sp>
      <p:sp>
        <p:nvSpPr>
          <p:cNvPr id="29" name="TextBox 28">
            <a:extLst>
              <a:ext uri="{FF2B5EF4-FFF2-40B4-BE49-F238E27FC236}">
                <a16:creationId xmlns:a16="http://schemas.microsoft.com/office/drawing/2014/main" id="{760D4ACC-6AD5-4D1A-8B9E-7BB7CC750452}"/>
              </a:ext>
            </a:extLst>
          </p:cNvPr>
          <p:cNvSpPr txBox="1"/>
          <p:nvPr/>
        </p:nvSpPr>
        <p:spPr>
          <a:xfrm>
            <a:off x="3477492" y="5061527"/>
            <a:ext cx="1052946" cy="461665"/>
          </a:xfrm>
          <a:prstGeom prst="rect">
            <a:avLst/>
          </a:prstGeom>
          <a:noFill/>
        </p:spPr>
        <p:txBody>
          <a:bodyPr wrap="square" rtlCol="0">
            <a:spAutoFit/>
          </a:bodyPr>
          <a:lstStyle/>
          <a:p>
            <a:r>
              <a:rPr lang="en-US" b="1" dirty="0">
                <a:solidFill>
                  <a:schemeClr val="bg1"/>
                </a:solidFill>
              </a:rPr>
              <a:t>52</a:t>
            </a:r>
          </a:p>
        </p:txBody>
      </p:sp>
      <p:sp>
        <p:nvSpPr>
          <p:cNvPr id="30" name="TextBox 29">
            <a:extLst>
              <a:ext uri="{FF2B5EF4-FFF2-40B4-BE49-F238E27FC236}">
                <a16:creationId xmlns:a16="http://schemas.microsoft.com/office/drawing/2014/main" id="{A117329B-CA1E-4423-8A75-23E4176E1F92}"/>
              </a:ext>
            </a:extLst>
          </p:cNvPr>
          <p:cNvSpPr txBox="1"/>
          <p:nvPr/>
        </p:nvSpPr>
        <p:spPr>
          <a:xfrm>
            <a:off x="5301674" y="5061526"/>
            <a:ext cx="1052946" cy="461665"/>
          </a:xfrm>
          <a:prstGeom prst="rect">
            <a:avLst/>
          </a:prstGeom>
          <a:noFill/>
        </p:spPr>
        <p:txBody>
          <a:bodyPr wrap="square" rtlCol="0">
            <a:spAutoFit/>
          </a:bodyPr>
          <a:lstStyle/>
          <a:p>
            <a:r>
              <a:rPr lang="en-US" b="1" dirty="0">
                <a:solidFill>
                  <a:schemeClr val="bg1"/>
                </a:solidFill>
              </a:rPr>
              <a:t>57</a:t>
            </a:r>
          </a:p>
        </p:txBody>
      </p:sp>
      <p:sp>
        <p:nvSpPr>
          <p:cNvPr id="31" name="TextBox 30">
            <a:extLst>
              <a:ext uri="{FF2B5EF4-FFF2-40B4-BE49-F238E27FC236}">
                <a16:creationId xmlns:a16="http://schemas.microsoft.com/office/drawing/2014/main" id="{695C22FB-5314-46CC-82B2-61859E674F4E}"/>
              </a:ext>
            </a:extLst>
          </p:cNvPr>
          <p:cNvSpPr txBox="1"/>
          <p:nvPr/>
        </p:nvSpPr>
        <p:spPr>
          <a:xfrm>
            <a:off x="7125856" y="5061525"/>
            <a:ext cx="1052946" cy="461665"/>
          </a:xfrm>
          <a:prstGeom prst="rect">
            <a:avLst/>
          </a:prstGeom>
          <a:noFill/>
        </p:spPr>
        <p:txBody>
          <a:bodyPr wrap="square" rtlCol="0">
            <a:spAutoFit/>
          </a:bodyPr>
          <a:lstStyle/>
          <a:p>
            <a:r>
              <a:rPr lang="en-US" b="1" dirty="0">
                <a:solidFill>
                  <a:schemeClr val="bg1"/>
                </a:solidFill>
              </a:rPr>
              <a:t>59</a:t>
            </a:r>
          </a:p>
        </p:txBody>
      </p:sp>
      <p:sp>
        <p:nvSpPr>
          <p:cNvPr id="32" name="TextBox 31">
            <a:extLst>
              <a:ext uri="{FF2B5EF4-FFF2-40B4-BE49-F238E27FC236}">
                <a16:creationId xmlns:a16="http://schemas.microsoft.com/office/drawing/2014/main" id="{3B6E59B6-10C9-4670-80CC-D489803355C5}"/>
              </a:ext>
            </a:extLst>
          </p:cNvPr>
          <p:cNvSpPr txBox="1"/>
          <p:nvPr/>
        </p:nvSpPr>
        <p:spPr>
          <a:xfrm>
            <a:off x="8894622" y="5061525"/>
            <a:ext cx="1052946" cy="461665"/>
          </a:xfrm>
          <a:prstGeom prst="rect">
            <a:avLst/>
          </a:prstGeom>
          <a:noFill/>
        </p:spPr>
        <p:txBody>
          <a:bodyPr wrap="square" rtlCol="0">
            <a:spAutoFit/>
          </a:bodyPr>
          <a:lstStyle/>
          <a:p>
            <a:r>
              <a:rPr lang="en-US" b="1" dirty="0">
                <a:solidFill>
                  <a:schemeClr val="bg1"/>
                </a:solidFill>
              </a:rPr>
              <a:t>61</a:t>
            </a:r>
          </a:p>
        </p:txBody>
      </p:sp>
      <p:sp>
        <p:nvSpPr>
          <p:cNvPr id="33" name="TextBox 32">
            <a:extLst>
              <a:ext uri="{FF2B5EF4-FFF2-40B4-BE49-F238E27FC236}">
                <a16:creationId xmlns:a16="http://schemas.microsoft.com/office/drawing/2014/main" id="{C335CCCE-E1B6-4ABA-97D3-3B32AB8FDEA7}"/>
              </a:ext>
            </a:extLst>
          </p:cNvPr>
          <p:cNvSpPr txBox="1"/>
          <p:nvPr/>
        </p:nvSpPr>
        <p:spPr>
          <a:xfrm>
            <a:off x="10694474" y="5103751"/>
            <a:ext cx="1052946" cy="461665"/>
          </a:xfrm>
          <a:prstGeom prst="rect">
            <a:avLst/>
          </a:prstGeom>
          <a:noFill/>
        </p:spPr>
        <p:txBody>
          <a:bodyPr wrap="square" rtlCol="0">
            <a:spAutoFit/>
          </a:bodyPr>
          <a:lstStyle/>
          <a:p>
            <a:r>
              <a:rPr lang="en-US" b="1" dirty="0">
                <a:solidFill>
                  <a:schemeClr val="bg1"/>
                </a:solidFill>
              </a:rPr>
              <a:t>53</a:t>
            </a:r>
          </a:p>
        </p:txBody>
      </p:sp>
      <p:sp>
        <p:nvSpPr>
          <p:cNvPr id="14" name="Oval 13">
            <a:extLst>
              <a:ext uri="{FF2B5EF4-FFF2-40B4-BE49-F238E27FC236}">
                <a16:creationId xmlns:a16="http://schemas.microsoft.com/office/drawing/2014/main" id="{674B44F5-E268-4786-B572-F0036FF45786}"/>
              </a:ext>
            </a:extLst>
          </p:cNvPr>
          <p:cNvSpPr/>
          <p:nvPr/>
        </p:nvSpPr>
        <p:spPr>
          <a:xfrm>
            <a:off x="156860" y="3109203"/>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2</a:t>
            </a:r>
          </a:p>
        </p:txBody>
      </p:sp>
    </p:spTree>
    <p:extLst>
      <p:ext uri="{BB962C8B-B14F-4D97-AF65-F5344CB8AC3E}">
        <p14:creationId xmlns:p14="http://schemas.microsoft.com/office/powerpoint/2010/main" val="333206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891482053"/>
              </p:ext>
            </p:extLst>
          </p:nvPr>
        </p:nvGraphicFramePr>
        <p:xfrm>
          <a:off x="609440" y="1062182"/>
          <a:ext cx="10969943" cy="496795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441" y="83227"/>
            <a:ext cx="11342414" cy="888608"/>
          </a:xfrm>
        </p:spPr>
        <p:txBody>
          <a:bodyPr/>
          <a:lstStyle/>
          <a:p>
            <a:pPr algn="l"/>
            <a:r>
              <a:rPr lang="en-US" dirty="0"/>
              <a:t>First-time visitors typically score slightly lower when compared against repeat visitors, suggesting the site is hard to use for newbies.</a:t>
            </a:r>
          </a:p>
        </p:txBody>
      </p:sp>
      <p:sp>
        <p:nvSpPr>
          <p:cNvPr id="11" name="Slide Number Placeholder 10"/>
          <p:cNvSpPr>
            <a:spLocks noGrp="1"/>
          </p:cNvSpPr>
          <p:nvPr>
            <p:ph type="sldNum" sz="quarter" idx="12"/>
          </p:nvPr>
        </p:nvSpPr>
        <p:spPr/>
        <p:txBody>
          <a:bodyPr/>
          <a:lstStyle/>
          <a:p>
            <a:fld id="{73F91077-C177-4994-B976-1D5B90E7EF18}" type="slidenum">
              <a:rPr lang="en-US" smtClean="0"/>
              <a:t>19</a:t>
            </a:fld>
            <a:endParaRPr lang="en-US"/>
          </a:p>
        </p:txBody>
      </p:sp>
      <p:sp>
        <p:nvSpPr>
          <p:cNvPr id="7" name="Footer Placeholder 4">
            <a:extLst>
              <a:ext uri="{FF2B5EF4-FFF2-40B4-BE49-F238E27FC236}">
                <a16:creationId xmlns:a16="http://schemas.microsoft.com/office/drawing/2014/main" id="{772F945A-F8D1-4431-8E5B-C2AF4CC04D83}"/>
              </a:ext>
            </a:extLst>
          </p:cNvPr>
          <p:cNvSpPr>
            <a:spLocks noGrp="1"/>
          </p:cNvSpPr>
          <p:nvPr>
            <p:ph type="ftr" sz="quarter" idx="13"/>
          </p:nvPr>
        </p:nvSpPr>
        <p:spPr>
          <a:xfrm>
            <a:off x="1207732" y="6431598"/>
            <a:ext cx="9165461" cy="365125"/>
          </a:xfrm>
        </p:spPr>
        <p:txBody>
          <a:bodyPr/>
          <a:lstStyle/>
          <a:p>
            <a:r>
              <a:rPr lang="en-US" dirty="0"/>
              <a:t>January 01, 2014 to March 31, 2018</a:t>
            </a:r>
          </a:p>
        </p:txBody>
      </p:sp>
      <p:sp>
        <p:nvSpPr>
          <p:cNvPr id="6" name="Oval 5">
            <a:extLst>
              <a:ext uri="{FF2B5EF4-FFF2-40B4-BE49-F238E27FC236}">
                <a16:creationId xmlns:a16="http://schemas.microsoft.com/office/drawing/2014/main" id="{3060B2A3-2689-4FD4-83B9-18BAF6C01261}"/>
              </a:ext>
            </a:extLst>
          </p:cNvPr>
          <p:cNvSpPr/>
          <p:nvPr/>
        </p:nvSpPr>
        <p:spPr>
          <a:xfrm>
            <a:off x="156860" y="3109203"/>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2</a:t>
            </a:r>
          </a:p>
        </p:txBody>
      </p:sp>
    </p:spTree>
    <p:extLst>
      <p:ext uri="{BB962C8B-B14F-4D97-AF65-F5344CB8AC3E}">
        <p14:creationId xmlns:p14="http://schemas.microsoft.com/office/powerpoint/2010/main" val="354620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193365"/>
            <a:ext cx="12188825" cy="3167893"/>
          </a:xfrm>
          <a:prstGeom prst="rect">
            <a:avLst/>
          </a:prstGeom>
          <a:solidFill>
            <a:schemeClr val="bg2">
              <a:lumMod val="1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chor="b">
            <a:normAutofit/>
          </a:bodyPr>
          <a:lstStyle/>
          <a:p>
            <a:pPr algn="l"/>
            <a:r>
              <a:rPr lang="en-US" sz="2600" dirty="0"/>
              <a:t>Your ForeSee Team </a:t>
            </a:r>
          </a:p>
        </p:txBody>
      </p:sp>
      <p:sp>
        <p:nvSpPr>
          <p:cNvPr id="3" name="Slide Number Placeholder 2"/>
          <p:cNvSpPr>
            <a:spLocks noGrp="1"/>
          </p:cNvSpPr>
          <p:nvPr>
            <p:ph type="sldNum" sz="quarter" idx="12"/>
          </p:nvPr>
        </p:nvSpPr>
        <p:spPr/>
        <p:txBody>
          <a:bodyPr/>
          <a:lstStyle/>
          <a:p>
            <a:fld id="{C932CDCB-4B29-F641-AE31-D4360F16EBC3}" type="slidenum">
              <a:rPr lang="en-US" smtClean="0"/>
              <a:t>2</a:t>
            </a:fld>
            <a:endParaRPr lang="en-US" dirty="0"/>
          </a:p>
        </p:txBody>
      </p:sp>
      <p:sp>
        <p:nvSpPr>
          <p:cNvPr id="11" name="TextBox 10"/>
          <p:cNvSpPr txBox="1"/>
          <p:nvPr/>
        </p:nvSpPr>
        <p:spPr>
          <a:xfrm>
            <a:off x="2005008" y="1353997"/>
            <a:ext cx="2614818" cy="1421799"/>
          </a:xfrm>
          <a:prstGeom prst="rect">
            <a:avLst/>
          </a:prstGeom>
          <a:noFill/>
        </p:spPr>
        <p:txBody>
          <a:bodyPr wrap="none" rtlCol="0">
            <a:spAutoFit/>
          </a:bodyPr>
          <a:lstStyle/>
          <a:p>
            <a:pPr defTabSz="456926"/>
            <a:r>
              <a:rPr lang="en-US" sz="1600" dirty="0">
                <a:solidFill>
                  <a:schemeClr val="accent5"/>
                </a:solidFill>
              </a:rPr>
              <a:t>Account Management</a:t>
            </a:r>
          </a:p>
          <a:p>
            <a:pPr defTabSz="456926"/>
            <a:r>
              <a:rPr lang="en-US" sz="1999" b="1" dirty="0">
                <a:solidFill>
                  <a:schemeClr val="bg1"/>
                </a:solidFill>
              </a:rPr>
              <a:t>Mychal Graham</a:t>
            </a:r>
          </a:p>
          <a:p>
            <a:pPr indent="-260165" eaLnBrk="0" hangingPunct="0">
              <a:spcBef>
                <a:spcPct val="20000"/>
              </a:spcBef>
              <a:buClr>
                <a:srgbClr val="FF0000"/>
              </a:buClr>
            </a:pPr>
            <a:r>
              <a:rPr lang="en-US" sz="1400" dirty="0">
                <a:solidFill>
                  <a:schemeClr val="bg1"/>
                </a:solidFill>
                <a:cs typeface="Arial" pitchFamily="34" charset="0"/>
              </a:rPr>
              <a:t>Enterprise Account Manager</a:t>
            </a:r>
          </a:p>
          <a:p>
            <a:pPr indent="-260165" eaLnBrk="0" hangingPunct="0">
              <a:spcBef>
                <a:spcPct val="20000"/>
              </a:spcBef>
              <a:buClr>
                <a:srgbClr val="FF0000"/>
              </a:buClr>
            </a:pPr>
            <a:r>
              <a:rPr lang="en-US" sz="1400" dirty="0">
                <a:solidFill>
                  <a:schemeClr val="bg1"/>
                </a:solidFill>
                <a:cs typeface="Arial" pitchFamily="34" charset="0"/>
              </a:rPr>
              <a:t>Mychal.Graham@foresee.com</a:t>
            </a:r>
          </a:p>
          <a:p>
            <a:pPr indent="-260165" eaLnBrk="0" hangingPunct="0">
              <a:spcBef>
                <a:spcPct val="20000"/>
              </a:spcBef>
              <a:buClr>
                <a:srgbClr val="FF0000"/>
              </a:buClr>
            </a:pPr>
            <a:r>
              <a:rPr lang="en-US" sz="1400" dirty="0">
                <a:solidFill>
                  <a:schemeClr val="bg1"/>
                </a:solidFill>
                <a:cs typeface="Arial" pitchFamily="34" charset="0"/>
              </a:rPr>
              <a:t>(734) 205-2578</a:t>
            </a:r>
          </a:p>
        </p:txBody>
      </p:sp>
      <p:sp>
        <p:nvSpPr>
          <p:cNvPr id="12" name="TextBox 11"/>
          <p:cNvSpPr txBox="1"/>
          <p:nvPr/>
        </p:nvSpPr>
        <p:spPr>
          <a:xfrm>
            <a:off x="5068060" y="1353997"/>
            <a:ext cx="2964017" cy="1421799"/>
          </a:xfrm>
          <a:prstGeom prst="rect">
            <a:avLst/>
          </a:prstGeom>
          <a:noFill/>
        </p:spPr>
        <p:txBody>
          <a:bodyPr wrap="none" rtlCol="0">
            <a:spAutoFit/>
          </a:bodyPr>
          <a:lstStyle/>
          <a:p>
            <a:pPr defTabSz="456926"/>
            <a:r>
              <a:rPr lang="en-US" sz="1600" dirty="0">
                <a:solidFill>
                  <a:schemeClr val="accent5"/>
                </a:solidFill>
              </a:rPr>
              <a:t>Professional Services</a:t>
            </a:r>
          </a:p>
          <a:p>
            <a:pPr defTabSz="456926"/>
            <a:r>
              <a:rPr lang="en-US" sz="1999" b="1" dirty="0">
                <a:solidFill>
                  <a:schemeClr val="bg1"/>
                </a:solidFill>
              </a:rPr>
              <a:t>Matthew Hedgecock</a:t>
            </a:r>
          </a:p>
          <a:p>
            <a:pPr indent="-260165" eaLnBrk="0" hangingPunct="0">
              <a:spcBef>
                <a:spcPct val="20000"/>
              </a:spcBef>
              <a:buClr>
                <a:srgbClr val="FF0000"/>
              </a:buClr>
            </a:pPr>
            <a:r>
              <a:rPr lang="en-US" sz="1400" dirty="0">
                <a:solidFill>
                  <a:schemeClr val="bg1"/>
                </a:solidFill>
                <a:cs typeface="Arial" pitchFamily="34" charset="0"/>
              </a:rPr>
              <a:t>Senior Client Analyst, Data</a:t>
            </a:r>
          </a:p>
          <a:p>
            <a:pPr indent="-260165" eaLnBrk="0" hangingPunct="0">
              <a:spcBef>
                <a:spcPct val="20000"/>
              </a:spcBef>
              <a:buClr>
                <a:srgbClr val="FF0000"/>
              </a:buClr>
            </a:pPr>
            <a:r>
              <a:rPr lang="en-US" sz="1400" dirty="0">
                <a:solidFill>
                  <a:schemeClr val="bg1"/>
                </a:solidFill>
                <a:cs typeface="Arial" pitchFamily="34" charset="0"/>
              </a:rPr>
              <a:t>Matthew.Hedgecock@foresee.com</a:t>
            </a:r>
          </a:p>
          <a:p>
            <a:pPr indent="-260165" eaLnBrk="0" hangingPunct="0">
              <a:spcBef>
                <a:spcPct val="20000"/>
              </a:spcBef>
              <a:buClr>
                <a:srgbClr val="FF0000"/>
              </a:buClr>
            </a:pPr>
            <a:r>
              <a:rPr lang="en-US" sz="1400" dirty="0">
                <a:solidFill>
                  <a:schemeClr val="bg1"/>
                </a:solidFill>
                <a:cs typeface="Arial" pitchFamily="34" charset="0"/>
              </a:rPr>
              <a:t>(734) 352-6440</a:t>
            </a:r>
          </a:p>
        </p:txBody>
      </p:sp>
      <p:sp>
        <p:nvSpPr>
          <p:cNvPr id="13" name="Rectangle 12"/>
          <p:cNvSpPr/>
          <p:nvPr/>
        </p:nvSpPr>
        <p:spPr>
          <a:xfrm>
            <a:off x="2005008" y="3546688"/>
            <a:ext cx="7094726" cy="738664"/>
          </a:xfrm>
          <a:prstGeom prst="rect">
            <a:avLst/>
          </a:prstGeom>
        </p:spPr>
        <p:txBody>
          <a:bodyPr wrap="square">
            <a:spAutoFit/>
          </a:bodyPr>
          <a:lstStyle/>
          <a:p>
            <a:r>
              <a:rPr lang="en-US" sz="1400" dirty="0">
                <a:solidFill>
                  <a:schemeClr val="accent5"/>
                </a:solidFill>
              </a:rPr>
              <a:t>Headquarters </a:t>
            </a:r>
          </a:p>
          <a:p>
            <a:r>
              <a:rPr lang="en-US" sz="1400" dirty="0">
                <a:solidFill>
                  <a:schemeClr val="bg1"/>
                </a:solidFill>
              </a:rPr>
              <a:t>2500 Green Road, Suite 400 | Ann Arbor, MI 48105 </a:t>
            </a:r>
          </a:p>
          <a:p>
            <a:r>
              <a:rPr lang="en-US" sz="1400" b="1" dirty="0">
                <a:solidFill>
                  <a:schemeClr val="bg1"/>
                </a:solidFill>
              </a:rPr>
              <a:t>Tel</a:t>
            </a:r>
            <a:r>
              <a:rPr lang="en-US" sz="1400" dirty="0">
                <a:solidFill>
                  <a:schemeClr val="bg1"/>
                </a:solidFill>
              </a:rPr>
              <a:t>: (800) 621-2850 | </a:t>
            </a:r>
            <a:r>
              <a:rPr lang="en-US" sz="1400" b="1" dirty="0">
                <a:solidFill>
                  <a:schemeClr val="bg1"/>
                </a:solidFill>
              </a:rPr>
              <a:t>Fax</a:t>
            </a:r>
            <a:r>
              <a:rPr lang="en-US" sz="1400" dirty="0">
                <a:solidFill>
                  <a:schemeClr val="bg1"/>
                </a:solidFill>
              </a:rPr>
              <a:t>: (734) 205-2601</a:t>
            </a:r>
          </a:p>
        </p:txBody>
      </p:sp>
      <p:sp>
        <p:nvSpPr>
          <p:cNvPr id="4" name="Rectangle 3"/>
          <p:cNvSpPr/>
          <p:nvPr/>
        </p:nvSpPr>
        <p:spPr>
          <a:xfrm>
            <a:off x="2005009" y="4565792"/>
            <a:ext cx="2299706" cy="1169551"/>
          </a:xfrm>
          <a:prstGeom prst="rect">
            <a:avLst/>
          </a:prstGeom>
        </p:spPr>
        <p:txBody>
          <a:bodyPr wrap="square">
            <a:spAutoFit/>
          </a:bodyPr>
          <a:lstStyle/>
          <a:p>
            <a:r>
              <a:rPr lang="en-US" sz="1400" dirty="0">
                <a:solidFill>
                  <a:schemeClr val="accent5"/>
                </a:solidFill>
              </a:rPr>
              <a:t>Cleveland Office</a:t>
            </a:r>
            <a:br>
              <a:rPr lang="en-US" sz="1400" dirty="0"/>
            </a:br>
            <a:r>
              <a:rPr lang="en-US" sz="1400" dirty="0">
                <a:solidFill>
                  <a:schemeClr val="bg1"/>
                </a:solidFill>
              </a:rPr>
              <a:t>1111 Chester Avenue, Suite 101</a:t>
            </a:r>
            <a:br>
              <a:rPr lang="en-US" sz="1400" dirty="0">
                <a:solidFill>
                  <a:schemeClr val="bg1"/>
                </a:solidFill>
              </a:rPr>
            </a:br>
            <a:r>
              <a:rPr lang="en-US" sz="1400" dirty="0">
                <a:solidFill>
                  <a:schemeClr val="bg1"/>
                </a:solidFill>
              </a:rPr>
              <a:t>Cleveland, OH 44114</a:t>
            </a:r>
            <a:br>
              <a:rPr lang="en-US" sz="1400" dirty="0">
                <a:solidFill>
                  <a:schemeClr val="bg1"/>
                </a:solidFill>
              </a:rPr>
            </a:br>
            <a:r>
              <a:rPr lang="en-US" sz="1400" dirty="0">
                <a:solidFill>
                  <a:schemeClr val="bg1"/>
                </a:solidFill>
              </a:rPr>
              <a:t>(216) 812-3200</a:t>
            </a:r>
          </a:p>
        </p:txBody>
      </p:sp>
      <p:sp>
        <p:nvSpPr>
          <p:cNvPr id="14" name="Rectangle 13"/>
          <p:cNvSpPr/>
          <p:nvPr/>
        </p:nvSpPr>
        <p:spPr>
          <a:xfrm>
            <a:off x="5068061" y="4565792"/>
            <a:ext cx="2345614" cy="954107"/>
          </a:xfrm>
          <a:prstGeom prst="rect">
            <a:avLst/>
          </a:prstGeom>
        </p:spPr>
        <p:txBody>
          <a:bodyPr wrap="square">
            <a:spAutoFit/>
          </a:bodyPr>
          <a:lstStyle/>
          <a:p>
            <a:r>
              <a:rPr lang="en-US" sz="1400" dirty="0">
                <a:solidFill>
                  <a:schemeClr val="accent5"/>
                </a:solidFill>
              </a:rPr>
              <a:t>St. Louis Office</a:t>
            </a:r>
            <a:br>
              <a:rPr lang="en-US" sz="1400" dirty="0">
                <a:solidFill>
                  <a:schemeClr val="accent5"/>
                </a:solidFill>
              </a:rPr>
            </a:br>
            <a:r>
              <a:rPr lang="en-US" sz="1400" dirty="0">
                <a:solidFill>
                  <a:schemeClr val="bg1"/>
                </a:solidFill>
              </a:rPr>
              <a:t>6665 Delmar Boulevard, Suite 3000</a:t>
            </a:r>
            <a:br>
              <a:rPr lang="en-US" sz="1400" dirty="0">
                <a:solidFill>
                  <a:schemeClr val="bg1"/>
                </a:solidFill>
              </a:rPr>
            </a:br>
            <a:r>
              <a:rPr lang="en-US" sz="1400" dirty="0">
                <a:solidFill>
                  <a:schemeClr val="bg1"/>
                </a:solidFill>
              </a:rPr>
              <a:t>St. Louis, MO 63130</a:t>
            </a:r>
          </a:p>
        </p:txBody>
      </p:sp>
      <p:sp>
        <p:nvSpPr>
          <p:cNvPr id="15" name="Rectangle 14"/>
          <p:cNvSpPr/>
          <p:nvPr/>
        </p:nvSpPr>
        <p:spPr>
          <a:xfrm>
            <a:off x="8177021" y="4565792"/>
            <a:ext cx="2345614" cy="1169551"/>
          </a:xfrm>
          <a:prstGeom prst="rect">
            <a:avLst/>
          </a:prstGeom>
        </p:spPr>
        <p:txBody>
          <a:bodyPr wrap="square">
            <a:spAutoFit/>
          </a:bodyPr>
          <a:lstStyle/>
          <a:p>
            <a:r>
              <a:rPr lang="en-US" sz="1400" dirty="0">
                <a:solidFill>
                  <a:schemeClr val="accent5"/>
                </a:solidFill>
              </a:rPr>
              <a:t>U.K. Office</a:t>
            </a:r>
            <a:br>
              <a:rPr lang="en-US" sz="1400" dirty="0"/>
            </a:br>
            <a:r>
              <a:rPr lang="en-US" sz="1400" dirty="0">
                <a:solidFill>
                  <a:schemeClr val="bg1"/>
                </a:solidFill>
              </a:rPr>
              <a:t>49 Southwark Bridge Road</a:t>
            </a:r>
            <a:br>
              <a:rPr lang="en-US" sz="1400" dirty="0">
                <a:solidFill>
                  <a:schemeClr val="bg1"/>
                </a:solidFill>
              </a:rPr>
            </a:br>
            <a:r>
              <a:rPr lang="en-US" sz="1400" dirty="0">
                <a:solidFill>
                  <a:schemeClr val="bg1"/>
                </a:solidFill>
              </a:rPr>
              <a:t>London, SE1 9HH</a:t>
            </a:r>
            <a:br>
              <a:rPr lang="en-US" sz="1400" dirty="0">
                <a:solidFill>
                  <a:schemeClr val="bg1"/>
                </a:solidFill>
              </a:rPr>
            </a:br>
            <a:r>
              <a:rPr lang="en-US" sz="1400" dirty="0">
                <a:solidFill>
                  <a:schemeClr val="bg1"/>
                </a:solidFill>
              </a:rPr>
              <a:t>United Kingdom</a:t>
            </a:r>
            <a:br>
              <a:rPr lang="en-US" sz="1400" dirty="0">
                <a:solidFill>
                  <a:schemeClr val="bg1"/>
                </a:solidFill>
              </a:rPr>
            </a:br>
            <a:r>
              <a:rPr lang="en-US" sz="1400" dirty="0"/>
              <a:t>+44 (0) 20 3697 2361</a:t>
            </a:r>
          </a:p>
        </p:txBody>
      </p:sp>
    </p:spTree>
    <p:extLst>
      <p:ext uri="{BB962C8B-B14F-4D97-AF65-F5344CB8AC3E}">
        <p14:creationId xmlns:p14="http://schemas.microsoft.com/office/powerpoint/2010/main" val="102144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Visitors to the main VA site have a number of recommendations for improvements, including broad updates and consistent info.</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3722925581"/>
              </p:ext>
            </p:extLst>
          </p:nvPr>
        </p:nvGraphicFramePr>
        <p:xfrm>
          <a:off x="609600" y="1419954"/>
          <a:ext cx="10969626" cy="4913948"/>
        </p:xfrm>
        <a:graphic>
          <a:graphicData uri="http://schemas.openxmlformats.org/drawingml/2006/table">
            <a:tbl>
              <a:tblPr firstRow="1" bandRow="1">
                <a:tableStyleId>{5C22544A-7EE6-4342-B048-85BDC9FD1C3A}</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Update</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Consistency</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370840">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Put BVA docket updates on site </a:t>
                      </a:r>
                      <a:r>
                        <a:rPr kumimoji="0" lang="en-US" sz="1400" b="0" i="0" u="none" strike="noStrike" kern="1200" cap="none" spc="0" normalizeH="0" baseline="0" noProof="0" dirty="0">
                          <a:ln>
                            <a:noFill/>
                          </a:ln>
                          <a:solidFill>
                            <a:srgbClr val="222B3C"/>
                          </a:solidFill>
                          <a:effectLst/>
                          <a:uLnTx/>
                          <a:uFillTx/>
                          <a:latin typeface="+mn-lt"/>
                          <a:ea typeface="+mn-ea"/>
                          <a:cs typeface="+mn-cs"/>
                        </a:rPr>
                        <a:t>and keep information accurate.”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22, 3/30/18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“Stop worrying about how it looks and make sure the information veterans need is easily accessible. The website was much better a couple years ago, before it was changed to this new format. </a:t>
                      </a:r>
                      <a:r>
                        <a:rPr kumimoji="0" lang="en-US" sz="1400" b="1" i="0" u="none" strike="noStrike" kern="1200" cap="none" spc="0" normalizeH="0" baseline="0" noProof="0" dirty="0">
                          <a:ln>
                            <a:noFill/>
                          </a:ln>
                          <a:solidFill>
                            <a:srgbClr val="222B3C"/>
                          </a:solidFill>
                          <a:effectLst/>
                          <a:uLnTx/>
                          <a:uFillTx/>
                          <a:latin typeface="+mn-lt"/>
                          <a:ea typeface="+mn-ea"/>
                          <a:cs typeface="+mn-cs"/>
                        </a:rPr>
                        <a:t>There are still issues with page links and it is very frustrating to have error messages come up when the "update" notice states it would be done the day before or longer</a:t>
                      </a:r>
                      <a:r>
                        <a:rPr kumimoji="0" lang="en-US" sz="1400" b="0" i="0" u="none" strike="noStrike" kern="1200" cap="none" spc="0" normalizeH="0" baseline="0" noProof="0" dirty="0">
                          <a:ln>
                            <a:noFill/>
                          </a:ln>
                          <a:solidFill>
                            <a:srgbClr val="222B3C"/>
                          </a:solidFill>
                          <a:effectLst/>
                          <a:uLnTx/>
                          <a:uFillTx/>
                          <a:latin typeface="+mn-lt"/>
                          <a:ea typeface="+mn-ea"/>
                          <a:cs typeface="+mn-cs"/>
                        </a:rPr>
                        <a:t>.”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22, 03/22/18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Someone to double check and update links</a:t>
                      </a:r>
                      <a:r>
                        <a:rPr kumimoji="0" lang="en-US" sz="1400" b="0" i="0" u="none" strike="noStrike" kern="1200" cap="none" spc="0" normalizeH="0" baseline="0" noProof="0" dirty="0">
                          <a:ln>
                            <a:noFill/>
                          </a:ln>
                          <a:solidFill>
                            <a:srgbClr val="222B3C"/>
                          </a:solidFill>
                          <a:effectLst/>
                          <a:uLnTx/>
                          <a:uFillTx/>
                          <a:latin typeface="+mn-lt"/>
                          <a:ea typeface="+mn-ea"/>
                          <a:cs typeface="+mn-cs"/>
                        </a:rPr>
                        <a:t> as well as provide clarity to terms such as 'required documentation”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59, 03/01/18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A simple list of benefits that 'may' be available, a translation of acronyms not generally known to the public and updated 'calculations tables' </a:t>
                      </a:r>
                      <a:r>
                        <a:rPr kumimoji="0" lang="en-US" sz="1400" b="0" i="0" u="none" strike="noStrike" kern="1200" cap="none" spc="0" normalizeH="0" baseline="0" noProof="0" dirty="0">
                          <a:ln>
                            <a:noFill/>
                          </a:ln>
                          <a:solidFill>
                            <a:srgbClr val="222B3C"/>
                          </a:solidFill>
                          <a:effectLst/>
                          <a:uLnTx/>
                          <a:uFillTx/>
                          <a:latin typeface="+mn-lt"/>
                          <a:ea typeface="+mn-ea"/>
                          <a:cs typeface="+mn-cs"/>
                        </a:rPr>
                        <a:t>with the actual income limits as 'set by congress'. Simple questions beg only simple answers as a starting place.”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52, 03/13/17</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Have consistent information across </a:t>
                      </a:r>
                      <a:r>
                        <a:rPr kumimoji="0" lang="en-US" sz="1400" b="1" i="0" u="none" strike="noStrike" kern="1200" cap="none" spc="0" normalizeH="0" baseline="0" noProof="0" dirty="0" err="1">
                          <a:ln>
                            <a:noFill/>
                          </a:ln>
                          <a:solidFill>
                            <a:srgbClr val="222B3C"/>
                          </a:solidFill>
                          <a:effectLst/>
                          <a:uLnTx/>
                          <a:uFillTx/>
                          <a:latin typeface="+mn-lt"/>
                          <a:ea typeface="+mn-ea"/>
                          <a:cs typeface="+mn-cs"/>
                        </a:rPr>
                        <a:t>ebenefits</a:t>
                      </a:r>
                      <a:r>
                        <a:rPr kumimoji="0" lang="en-US" sz="1400" b="1" i="0" u="none" strike="noStrike" kern="1200" cap="none" spc="0" normalizeH="0" baseline="0" noProof="0" dirty="0">
                          <a:ln>
                            <a:noFill/>
                          </a:ln>
                          <a:solidFill>
                            <a:srgbClr val="222B3C"/>
                          </a:solidFill>
                          <a:effectLst/>
                          <a:uLnTx/>
                          <a:uFillTx/>
                          <a:latin typeface="+mn-lt"/>
                          <a:ea typeface="+mn-ea"/>
                          <a:cs typeface="+mn-cs"/>
                        </a:rPr>
                        <a:t> and vets.gov and update </a:t>
                      </a:r>
                      <a:r>
                        <a:rPr kumimoji="0" lang="en-US" sz="1400" b="1" i="0" u="none" strike="noStrike" kern="1200" cap="none" spc="0" normalizeH="0" baseline="0" noProof="0" dirty="0" err="1">
                          <a:ln>
                            <a:noFill/>
                          </a:ln>
                          <a:solidFill>
                            <a:srgbClr val="222B3C"/>
                          </a:solidFill>
                          <a:effectLst/>
                          <a:uLnTx/>
                          <a:uFillTx/>
                          <a:latin typeface="+mn-lt"/>
                          <a:ea typeface="+mn-ea"/>
                          <a:cs typeface="+mn-cs"/>
                        </a:rPr>
                        <a:t>ebenefits</a:t>
                      </a:r>
                      <a:r>
                        <a:rPr kumimoji="0" lang="en-US" sz="1400" b="1" i="0" u="none" strike="noStrike" kern="1200" cap="none" spc="0" normalizeH="0" baseline="0" noProof="0" dirty="0">
                          <a:ln>
                            <a:noFill/>
                          </a:ln>
                          <a:solidFill>
                            <a:srgbClr val="222B3C"/>
                          </a:solidFill>
                          <a:effectLst/>
                          <a:uLnTx/>
                          <a:uFillTx/>
                          <a:latin typeface="+mn-lt"/>
                          <a:ea typeface="+mn-ea"/>
                          <a:cs typeface="+mn-cs"/>
                        </a:rPr>
                        <a:t> correctly </a:t>
                      </a:r>
                      <a:r>
                        <a:rPr kumimoji="0" lang="en-US" sz="1400" b="0" i="0" u="none" strike="noStrike" kern="1200" cap="none" spc="0" normalizeH="0" baseline="0" noProof="0" dirty="0">
                          <a:ln>
                            <a:noFill/>
                          </a:ln>
                          <a:solidFill>
                            <a:srgbClr val="222B3C"/>
                          </a:solidFill>
                          <a:effectLst/>
                          <a:uLnTx/>
                          <a:uFillTx/>
                          <a:latin typeface="+mn-lt"/>
                          <a:ea typeface="+mn-ea"/>
                          <a:cs typeface="+mn-cs"/>
                        </a:rPr>
                        <a:t>as appeals trek through the extremely long appeals process.</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33, 03/23/18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clear and consistent information, trying to update my dependents was very painful and I must've restarted/re-did each three times. </a:t>
                      </a:r>
                      <a:r>
                        <a:rPr kumimoji="0" lang="en-US" sz="1400" b="0" i="0" u="none" strike="noStrike" kern="1200" cap="none" spc="0" normalizeH="0" baseline="0" noProof="0" dirty="0">
                          <a:ln>
                            <a:noFill/>
                          </a:ln>
                          <a:solidFill>
                            <a:schemeClr val="tx1"/>
                          </a:solidFill>
                          <a:effectLst/>
                          <a:uLnTx/>
                          <a:uFillTx/>
                          <a:latin typeface="+mn-lt"/>
                          <a:ea typeface="+mn-ea"/>
                          <a:cs typeface="+mn-cs"/>
                        </a:rPr>
                        <a:t>(updating dependents, updating spouse, reviewing former spouse). The inconsistencies with log-ins are very frustrating also. Please fix this.”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0, 02/18/18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DO NOT provide circular links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(the </a:t>
                      </a:r>
                      <a:r>
                        <a:rPr kumimoji="0" lang="en-US" sz="1400" b="0" i="0" u="none" strike="noStrike" kern="1200" cap="none" spc="0" normalizeH="0" baseline="0" noProof="0" dirty="0" err="1">
                          <a:ln>
                            <a:noFill/>
                          </a:ln>
                          <a:solidFill>
                            <a:schemeClr val="bg2">
                              <a:lumMod val="10000"/>
                            </a:schemeClr>
                          </a:solidFill>
                          <a:effectLst/>
                          <a:uLnTx/>
                          <a:uFillTx/>
                          <a:latin typeface="+mn-lt"/>
                          <a:ea typeface="+mn-ea"/>
                          <a:cs typeface="+mn-cs"/>
                        </a:rPr>
                        <a:t>nav</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 bar at top: Contact Us &gt; "Ask a Question" takes the user to the redirect dialog and then dumps them back on the iris.custhelp.com page again.”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18, 11/20/2017</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Better consistency. </a:t>
                      </a:r>
                      <a:r>
                        <a:rPr kumimoji="0" lang="en-US" sz="1400" b="0" i="0" u="none" strike="noStrike" kern="1200" cap="none" spc="0" normalizeH="0" baseline="0" noProof="0" dirty="0">
                          <a:ln>
                            <a:noFill/>
                          </a:ln>
                          <a:solidFill>
                            <a:schemeClr val="tx1"/>
                          </a:solidFill>
                          <a:effectLst/>
                          <a:uLnTx/>
                          <a:uFillTx/>
                          <a:latin typeface="+mn-lt"/>
                          <a:ea typeface="+mn-ea"/>
                          <a:cs typeface="+mn-cs"/>
                        </a:rPr>
                        <a:t>I am still not sure where to send an Aid and Attendance Request and will have to make phone calls tomorrow.”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37, 04/24/17</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C932CDCB-4B29-F641-AE31-D4360F16EBC3}" type="slidenum">
              <a:rPr lang="en-US" smtClean="0"/>
              <a:pPr/>
              <a:t>20</a:t>
            </a:fld>
            <a:endParaRPr lang="en-US" dirty="0"/>
          </a:p>
        </p:txBody>
      </p:sp>
      <p:sp>
        <p:nvSpPr>
          <p:cNvPr id="7" name="Text Placeholder 6"/>
          <p:cNvSpPr>
            <a:spLocks noGrp="1"/>
          </p:cNvSpPr>
          <p:nvPr>
            <p:ph type="body" sz="quarter" idx="13"/>
          </p:nvPr>
        </p:nvSpPr>
        <p:spPr/>
        <p:txBody>
          <a:bodyPr>
            <a:normAutofit/>
          </a:bodyPr>
          <a:lstStyle/>
          <a:p>
            <a:r>
              <a:rPr lang="en-US" sz="1600" dirty="0"/>
              <a:t>If you could suggest one improvement to the VA.gov web site, what would it be?</a:t>
            </a:r>
          </a:p>
        </p:txBody>
      </p:sp>
      <p:sp>
        <p:nvSpPr>
          <p:cNvPr id="47" name="Rectangle 1"/>
          <p:cNvSpPr>
            <a:spLocks noChangeArrowheads="1"/>
          </p:cNvSpPr>
          <p:nvPr/>
        </p:nvSpPr>
        <p:spPr bwMode="auto">
          <a:xfrm>
            <a:off x="2242554" y="2461690"/>
            <a:ext cx="184683" cy="6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pPr defTabSz="914126" eaLnBrk="0" fontAlgn="base" hangingPunct="0">
              <a:spcBef>
                <a:spcPct val="0"/>
              </a:spcBef>
              <a:spcAft>
                <a:spcPct val="0"/>
              </a:spcAft>
            </a:pPr>
            <a:br>
              <a:rPr lang="en-US" altLang="en-US" sz="1799" dirty="0">
                <a:latin typeface="Arial" panose="020B0604020202020204" pitchFamily="34" charset="0"/>
              </a:rPr>
            </a:br>
            <a:endParaRPr lang="en-US" altLang="en-US" sz="1799" dirty="0">
              <a:latin typeface="Arial" panose="020B0604020202020204" pitchFamily="34" charset="0"/>
            </a:endParaRPr>
          </a:p>
        </p:txBody>
      </p:sp>
      <p:pic>
        <p:nvPicPr>
          <p:cNvPr id="4" name="Picture 3">
            <a:extLst>
              <a:ext uri="{FF2B5EF4-FFF2-40B4-BE49-F238E27FC236}">
                <a16:creationId xmlns:a16="http://schemas.microsoft.com/office/drawing/2014/main" id="{C71E490A-7187-4DF8-9C24-539414A6E033}"/>
              </a:ext>
            </a:extLst>
          </p:cNvPr>
          <p:cNvPicPr>
            <a:picLocks noChangeAspect="1"/>
          </p:cNvPicPr>
          <p:nvPr/>
        </p:nvPicPr>
        <p:blipFill>
          <a:blip r:embed="rId3"/>
          <a:stretch>
            <a:fillRect/>
          </a:stretch>
        </p:blipFill>
        <p:spPr>
          <a:xfrm>
            <a:off x="1020295" y="6416229"/>
            <a:ext cx="9169179" cy="365792"/>
          </a:xfrm>
          <a:prstGeom prst="rect">
            <a:avLst/>
          </a:prstGeom>
        </p:spPr>
      </p:pic>
      <p:sp>
        <p:nvSpPr>
          <p:cNvPr id="8" name="Oval 7">
            <a:extLst>
              <a:ext uri="{FF2B5EF4-FFF2-40B4-BE49-F238E27FC236}">
                <a16:creationId xmlns:a16="http://schemas.microsoft.com/office/drawing/2014/main" id="{B9E6442C-B68B-4142-8417-112FE7EE2672}"/>
              </a:ext>
            </a:extLst>
          </p:cNvPr>
          <p:cNvSpPr/>
          <p:nvPr/>
        </p:nvSpPr>
        <p:spPr>
          <a:xfrm>
            <a:off x="156860" y="3216564"/>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3</a:t>
            </a:r>
          </a:p>
        </p:txBody>
      </p:sp>
    </p:spTree>
    <p:extLst>
      <p:ext uri="{BB962C8B-B14F-4D97-AF65-F5344CB8AC3E}">
        <p14:creationId xmlns:p14="http://schemas.microsoft.com/office/powerpoint/2010/main" val="280110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Most visitors who come to the main VA website are veterans, but their experience differs depending on their age.</a:t>
            </a:r>
          </a:p>
        </p:txBody>
      </p:sp>
      <p:sp>
        <p:nvSpPr>
          <p:cNvPr id="4" name="Slide Number Placeholder 3"/>
          <p:cNvSpPr>
            <a:spLocks noGrp="1"/>
          </p:cNvSpPr>
          <p:nvPr>
            <p:ph type="sldNum" sz="quarter" idx="12"/>
          </p:nvPr>
        </p:nvSpPr>
        <p:spPr/>
        <p:txBody>
          <a:bodyPr/>
          <a:lstStyle/>
          <a:p>
            <a:fld id="{C932CDCB-4B29-F641-AE31-D4360F16EBC3}" type="slidenum">
              <a:rPr lang="en-US" smtClean="0"/>
              <a:t>21</a:t>
            </a:fld>
            <a:endParaRPr lang="en-US" dirty="0"/>
          </a:p>
        </p:txBody>
      </p:sp>
      <p:graphicFrame>
        <p:nvGraphicFramePr>
          <p:cNvPr id="9" name="Chart 8">
            <a:extLst>
              <a:ext uri="{FF2B5EF4-FFF2-40B4-BE49-F238E27FC236}">
                <a16:creationId xmlns:a16="http://schemas.microsoft.com/office/drawing/2014/main" id="{49BE2FBA-F2A6-4BA9-8363-19E39846D7F5}"/>
              </a:ext>
            </a:extLst>
          </p:cNvPr>
          <p:cNvGraphicFramePr/>
          <p:nvPr>
            <p:extLst>
              <p:ext uri="{D42A27DB-BD31-4B8C-83A1-F6EECF244321}">
                <p14:modId xmlns:p14="http://schemas.microsoft.com/office/powerpoint/2010/main" val="1601896810"/>
              </p:ext>
            </p:extLst>
          </p:nvPr>
        </p:nvGraphicFramePr>
        <p:xfrm>
          <a:off x="609441" y="1142860"/>
          <a:ext cx="11251126" cy="520252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BB3427D0-2B15-4EB0-83A8-E5B47C487DCC}"/>
              </a:ext>
            </a:extLst>
          </p:cNvPr>
          <p:cNvSpPr txBox="1"/>
          <p:nvPr/>
        </p:nvSpPr>
        <p:spPr>
          <a:xfrm>
            <a:off x="3338004" y="1259165"/>
            <a:ext cx="7828759" cy="400110"/>
          </a:xfrm>
          <a:prstGeom prst="rect">
            <a:avLst/>
          </a:prstGeom>
          <a:noFill/>
        </p:spPr>
        <p:txBody>
          <a:bodyPr wrap="square" rtlCol="0">
            <a:spAutoFit/>
          </a:bodyPr>
          <a:lstStyle/>
          <a:p>
            <a:pPr algn="ctr"/>
            <a:r>
              <a:rPr lang="en-US" sz="2000" dirty="0">
                <a:solidFill>
                  <a:schemeClr val="tx1">
                    <a:lumMod val="50000"/>
                    <a:lumOff val="50000"/>
                  </a:schemeClr>
                </a:solidFill>
              </a:rPr>
              <a:t>Which of the following describe you? Please select all that apply.</a:t>
            </a:r>
          </a:p>
        </p:txBody>
      </p:sp>
      <p:sp>
        <p:nvSpPr>
          <p:cNvPr id="11" name="TextBox 10">
            <a:extLst>
              <a:ext uri="{FF2B5EF4-FFF2-40B4-BE49-F238E27FC236}">
                <a16:creationId xmlns:a16="http://schemas.microsoft.com/office/drawing/2014/main" id="{54FCC6FC-B996-4F7B-8A8F-F2E3DB5A3897}"/>
              </a:ext>
            </a:extLst>
          </p:cNvPr>
          <p:cNvSpPr txBox="1"/>
          <p:nvPr/>
        </p:nvSpPr>
        <p:spPr>
          <a:xfrm>
            <a:off x="1681019" y="4849091"/>
            <a:ext cx="1052946" cy="461665"/>
          </a:xfrm>
          <a:prstGeom prst="rect">
            <a:avLst/>
          </a:prstGeom>
          <a:noFill/>
        </p:spPr>
        <p:txBody>
          <a:bodyPr wrap="square" rtlCol="0">
            <a:spAutoFit/>
          </a:bodyPr>
          <a:lstStyle/>
          <a:p>
            <a:r>
              <a:rPr lang="en-US" b="1" dirty="0">
                <a:solidFill>
                  <a:schemeClr val="bg1"/>
                </a:solidFill>
              </a:rPr>
              <a:t>54</a:t>
            </a:r>
          </a:p>
        </p:txBody>
      </p:sp>
      <p:sp>
        <p:nvSpPr>
          <p:cNvPr id="12" name="TextBox 11">
            <a:extLst>
              <a:ext uri="{FF2B5EF4-FFF2-40B4-BE49-F238E27FC236}">
                <a16:creationId xmlns:a16="http://schemas.microsoft.com/office/drawing/2014/main" id="{EB3BE160-31D0-4C82-80F1-F270B0C4C747}"/>
              </a:ext>
            </a:extLst>
          </p:cNvPr>
          <p:cNvSpPr txBox="1"/>
          <p:nvPr/>
        </p:nvSpPr>
        <p:spPr>
          <a:xfrm>
            <a:off x="3468255" y="4849090"/>
            <a:ext cx="1052946" cy="461665"/>
          </a:xfrm>
          <a:prstGeom prst="rect">
            <a:avLst/>
          </a:prstGeom>
          <a:noFill/>
        </p:spPr>
        <p:txBody>
          <a:bodyPr wrap="square" rtlCol="0">
            <a:spAutoFit/>
          </a:bodyPr>
          <a:lstStyle/>
          <a:p>
            <a:r>
              <a:rPr lang="en-US" b="1" dirty="0">
                <a:solidFill>
                  <a:schemeClr val="bg1"/>
                </a:solidFill>
              </a:rPr>
              <a:t>61</a:t>
            </a:r>
          </a:p>
        </p:txBody>
      </p:sp>
      <p:sp>
        <p:nvSpPr>
          <p:cNvPr id="13" name="TextBox 12">
            <a:extLst>
              <a:ext uri="{FF2B5EF4-FFF2-40B4-BE49-F238E27FC236}">
                <a16:creationId xmlns:a16="http://schemas.microsoft.com/office/drawing/2014/main" id="{DEA1FC51-3DF0-4E14-A1F8-AA5983BB70C0}"/>
              </a:ext>
            </a:extLst>
          </p:cNvPr>
          <p:cNvSpPr txBox="1"/>
          <p:nvPr/>
        </p:nvSpPr>
        <p:spPr>
          <a:xfrm>
            <a:off x="5263989" y="4918362"/>
            <a:ext cx="1052946" cy="461665"/>
          </a:xfrm>
          <a:prstGeom prst="rect">
            <a:avLst/>
          </a:prstGeom>
          <a:noFill/>
        </p:spPr>
        <p:txBody>
          <a:bodyPr wrap="square" rtlCol="0">
            <a:spAutoFit/>
          </a:bodyPr>
          <a:lstStyle/>
          <a:p>
            <a:r>
              <a:rPr lang="en-US" b="1" dirty="0">
                <a:solidFill>
                  <a:schemeClr val="bg1"/>
                </a:solidFill>
              </a:rPr>
              <a:t>62</a:t>
            </a:r>
          </a:p>
        </p:txBody>
      </p:sp>
      <p:sp>
        <p:nvSpPr>
          <p:cNvPr id="14" name="TextBox 13">
            <a:extLst>
              <a:ext uri="{FF2B5EF4-FFF2-40B4-BE49-F238E27FC236}">
                <a16:creationId xmlns:a16="http://schemas.microsoft.com/office/drawing/2014/main" id="{8BF30B19-F6CD-4E43-8428-581F1F0A7302}"/>
              </a:ext>
            </a:extLst>
          </p:cNvPr>
          <p:cNvSpPr txBox="1"/>
          <p:nvPr/>
        </p:nvSpPr>
        <p:spPr>
          <a:xfrm>
            <a:off x="7059723" y="4973700"/>
            <a:ext cx="1052946" cy="461665"/>
          </a:xfrm>
          <a:prstGeom prst="rect">
            <a:avLst/>
          </a:prstGeom>
          <a:noFill/>
        </p:spPr>
        <p:txBody>
          <a:bodyPr wrap="square" rtlCol="0">
            <a:spAutoFit/>
          </a:bodyPr>
          <a:lstStyle/>
          <a:p>
            <a:r>
              <a:rPr lang="en-US" b="1" dirty="0">
                <a:solidFill>
                  <a:schemeClr val="bg1"/>
                </a:solidFill>
              </a:rPr>
              <a:t>59</a:t>
            </a:r>
          </a:p>
        </p:txBody>
      </p:sp>
      <p:sp>
        <p:nvSpPr>
          <p:cNvPr id="15" name="TextBox 14">
            <a:extLst>
              <a:ext uri="{FF2B5EF4-FFF2-40B4-BE49-F238E27FC236}">
                <a16:creationId xmlns:a16="http://schemas.microsoft.com/office/drawing/2014/main" id="{6FB52997-434B-4F91-9C6E-C576C274428E}"/>
              </a:ext>
            </a:extLst>
          </p:cNvPr>
          <p:cNvSpPr txBox="1"/>
          <p:nvPr/>
        </p:nvSpPr>
        <p:spPr>
          <a:xfrm>
            <a:off x="8893142" y="4387425"/>
            <a:ext cx="1052946" cy="461665"/>
          </a:xfrm>
          <a:prstGeom prst="rect">
            <a:avLst/>
          </a:prstGeom>
          <a:noFill/>
        </p:spPr>
        <p:txBody>
          <a:bodyPr wrap="square" rtlCol="0">
            <a:spAutoFit/>
          </a:bodyPr>
          <a:lstStyle/>
          <a:p>
            <a:r>
              <a:rPr lang="en-US" b="1" dirty="0">
                <a:solidFill>
                  <a:schemeClr val="bg2">
                    <a:lumMod val="10000"/>
                  </a:schemeClr>
                </a:solidFill>
              </a:rPr>
              <a:t>67</a:t>
            </a:r>
          </a:p>
        </p:txBody>
      </p:sp>
      <p:sp>
        <p:nvSpPr>
          <p:cNvPr id="16" name="TextBox 15">
            <a:extLst>
              <a:ext uri="{FF2B5EF4-FFF2-40B4-BE49-F238E27FC236}">
                <a16:creationId xmlns:a16="http://schemas.microsoft.com/office/drawing/2014/main" id="{A45912FA-F7BD-45C4-85D5-990F06561520}"/>
              </a:ext>
            </a:extLst>
          </p:cNvPr>
          <p:cNvSpPr txBox="1"/>
          <p:nvPr/>
        </p:nvSpPr>
        <p:spPr>
          <a:xfrm>
            <a:off x="10680378" y="4387424"/>
            <a:ext cx="1052946" cy="461665"/>
          </a:xfrm>
          <a:prstGeom prst="rect">
            <a:avLst/>
          </a:prstGeom>
          <a:noFill/>
        </p:spPr>
        <p:txBody>
          <a:bodyPr wrap="square" rtlCol="0">
            <a:spAutoFit/>
          </a:bodyPr>
          <a:lstStyle/>
          <a:p>
            <a:r>
              <a:rPr lang="en-US" b="1" dirty="0">
                <a:solidFill>
                  <a:schemeClr val="bg2">
                    <a:lumMod val="10000"/>
                  </a:schemeClr>
                </a:solidFill>
              </a:rPr>
              <a:t>56</a:t>
            </a:r>
          </a:p>
        </p:txBody>
      </p:sp>
      <p:sp>
        <p:nvSpPr>
          <p:cNvPr id="17" name="Footer Placeholder 3">
            <a:extLst>
              <a:ext uri="{FF2B5EF4-FFF2-40B4-BE49-F238E27FC236}">
                <a16:creationId xmlns:a16="http://schemas.microsoft.com/office/drawing/2014/main" id="{1ABF35C9-3105-4125-80B0-5CD555C382C8}"/>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18" name="Oval 17">
            <a:extLst>
              <a:ext uri="{FF2B5EF4-FFF2-40B4-BE49-F238E27FC236}">
                <a16:creationId xmlns:a16="http://schemas.microsoft.com/office/drawing/2014/main" id="{9EDC404A-E4F1-4F11-8050-15DAF3C88E52}"/>
              </a:ext>
            </a:extLst>
          </p:cNvPr>
          <p:cNvSpPr/>
          <p:nvPr/>
        </p:nvSpPr>
        <p:spPr>
          <a:xfrm>
            <a:off x="101967" y="3139321"/>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4</a:t>
            </a:r>
          </a:p>
        </p:txBody>
      </p:sp>
    </p:spTree>
    <p:extLst>
      <p:ext uri="{BB962C8B-B14F-4D97-AF65-F5344CB8AC3E}">
        <p14:creationId xmlns:p14="http://schemas.microsoft.com/office/powerpoint/2010/main" val="369395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Veterans of the two most recent conflicts account for at least one in five of all veterans, and they have lower satisfaction.</a:t>
            </a:r>
          </a:p>
        </p:txBody>
      </p:sp>
      <p:sp>
        <p:nvSpPr>
          <p:cNvPr id="4" name="Slide Number Placeholder 3"/>
          <p:cNvSpPr>
            <a:spLocks noGrp="1"/>
          </p:cNvSpPr>
          <p:nvPr>
            <p:ph type="sldNum" sz="quarter" idx="12"/>
          </p:nvPr>
        </p:nvSpPr>
        <p:spPr/>
        <p:txBody>
          <a:bodyPr/>
          <a:lstStyle/>
          <a:p>
            <a:fld id="{C932CDCB-4B29-F641-AE31-D4360F16EBC3}" type="slidenum">
              <a:rPr lang="en-US" smtClean="0"/>
              <a:t>22</a:t>
            </a:fld>
            <a:endParaRPr lang="en-US" dirty="0"/>
          </a:p>
        </p:txBody>
      </p:sp>
      <p:graphicFrame>
        <p:nvGraphicFramePr>
          <p:cNvPr id="9" name="Chart 8">
            <a:extLst>
              <a:ext uri="{FF2B5EF4-FFF2-40B4-BE49-F238E27FC236}">
                <a16:creationId xmlns:a16="http://schemas.microsoft.com/office/drawing/2014/main" id="{49BE2FBA-F2A6-4BA9-8363-19E39846D7F5}"/>
              </a:ext>
            </a:extLst>
          </p:cNvPr>
          <p:cNvGraphicFramePr/>
          <p:nvPr>
            <p:extLst>
              <p:ext uri="{D42A27DB-BD31-4B8C-83A1-F6EECF244321}">
                <p14:modId xmlns:p14="http://schemas.microsoft.com/office/powerpoint/2010/main" val="2341789890"/>
              </p:ext>
            </p:extLst>
          </p:nvPr>
        </p:nvGraphicFramePr>
        <p:xfrm>
          <a:off x="609441" y="1142860"/>
          <a:ext cx="11251126" cy="520252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BB3427D0-2B15-4EB0-83A8-E5B47C487DCC}"/>
              </a:ext>
            </a:extLst>
          </p:cNvPr>
          <p:cNvSpPr txBox="1"/>
          <p:nvPr/>
        </p:nvSpPr>
        <p:spPr>
          <a:xfrm>
            <a:off x="3338004" y="1259165"/>
            <a:ext cx="7828759" cy="400110"/>
          </a:xfrm>
          <a:prstGeom prst="rect">
            <a:avLst/>
          </a:prstGeom>
          <a:noFill/>
        </p:spPr>
        <p:txBody>
          <a:bodyPr wrap="square" rtlCol="0">
            <a:spAutoFit/>
          </a:bodyPr>
          <a:lstStyle/>
          <a:p>
            <a:pPr algn="ctr"/>
            <a:r>
              <a:rPr lang="en-US" sz="2000" dirty="0">
                <a:solidFill>
                  <a:schemeClr val="tx1">
                    <a:lumMod val="50000"/>
                    <a:lumOff val="50000"/>
                  </a:schemeClr>
                </a:solidFill>
              </a:rPr>
              <a:t>Please check the conflicts in which you served.</a:t>
            </a:r>
          </a:p>
        </p:txBody>
      </p:sp>
      <p:sp>
        <p:nvSpPr>
          <p:cNvPr id="11" name="TextBox 10">
            <a:extLst>
              <a:ext uri="{FF2B5EF4-FFF2-40B4-BE49-F238E27FC236}">
                <a16:creationId xmlns:a16="http://schemas.microsoft.com/office/drawing/2014/main" id="{54FCC6FC-B996-4F7B-8A8F-F2E3DB5A3897}"/>
              </a:ext>
            </a:extLst>
          </p:cNvPr>
          <p:cNvSpPr txBox="1"/>
          <p:nvPr/>
        </p:nvSpPr>
        <p:spPr>
          <a:xfrm>
            <a:off x="1672521" y="5253475"/>
            <a:ext cx="1052946" cy="461665"/>
          </a:xfrm>
          <a:prstGeom prst="rect">
            <a:avLst/>
          </a:prstGeom>
          <a:noFill/>
        </p:spPr>
        <p:txBody>
          <a:bodyPr wrap="square" rtlCol="0">
            <a:spAutoFit/>
          </a:bodyPr>
          <a:lstStyle/>
          <a:p>
            <a:r>
              <a:rPr lang="en-US" b="1" dirty="0">
                <a:solidFill>
                  <a:schemeClr val="bg1"/>
                </a:solidFill>
              </a:rPr>
              <a:t>57</a:t>
            </a:r>
          </a:p>
        </p:txBody>
      </p:sp>
      <p:sp>
        <p:nvSpPr>
          <p:cNvPr id="12" name="TextBox 11">
            <a:extLst>
              <a:ext uri="{FF2B5EF4-FFF2-40B4-BE49-F238E27FC236}">
                <a16:creationId xmlns:a16="http://schemas.microsoft.com/office/drawing/2014/main" id="{EB3BE160-31D0-4C82-80F1-F270B0C4C747}"/>
              </a:ext>
            </a:extLst>
          </p:cNvPr>
          <p:cNvSpPr txBox="1"/>
          <p:nvPr/>
        </p:nvSpPr>
        <p:spPr>
          <a:xfrm>
            <a:off x="3468255" y="5289084"/>
            <a:ext cx="1052946" cy="461665"/>
          </a:xfrm>
          <a:prstGeom prst="rect">
            <a:avLst/>
          </a:prstGeom>
          <a:noFill/>
        </p:spPr>
        <p:txBody>
          <a:bodyPr wrap="square" rtlCol="0">
            <a:spAutoFit/>
          </a:bodyPr>
          <a:lstStyle/>
          <a:p>
            <a:r>
              <a:rPr lang="en-US" b="1" dirty="0">
                <a:solidFill>
                  <a:schemeClr val="bg1"/>
                </a:solidFill>
              </a:rPr>
              <a:t>52</a:t>
            </a:r>
          </a:p>
        </p:txBody>
      </p:sp>
      <p:sp>
        <p:nvSpPr>
          <p:cNvPr id="13" name="TextBox 12">
            <a:extLst>
              <a:ext uri="{FF2B5EF4-FFF2-40B4-BE49-F238E27FC236}">
                <a16:creationId xmlns:a16="http://schemas.microsoft.com/office/drawing/2014/main" id="{DEA1FC51-3DF0-4E14-A1F8-AA5983BB70C0}"/>
              </a:ext>
            </a:extLst>
          </p:cNvPr>
          <p:cNvSpPr txBox="1"/>
          <p:nvPr/>
        </p:nvSpPr>
        <p:spPr>
          <a:xfrm>
            <a:off x="5263989" y="5291191"/>
            <a:ext cx="1052946" cy="461665"/>
          </a:xfrm>
          <a:prstGeom prst="rect">
            <a:avLst/>
          </a:prstGeom>
          <a:noFill/>
        </p:spPr>
        <p:txBody>
          <a:bodyPr wrap="square" rtlCol="0">
            <a:spAutoFit/>
          </a:bodyPr>
          <a:lstStyle/>
          <a:p>
            <a:r>
              <a:rPr lang="en-US" b="1" dirty="0">
                <a:solidFill>
                  <a:schemeClr val="bg1"/>
                </a:solidFill>
              </a:rPr>
              <a:t>56</a:t>
            </a:r>
          </a:p>
        </p:txBody>
      </p:sp>
      <p:sp>
        <p:nvSpPr>
          <p:cNvPr id="14" name="TextBox 13">
            <a:extLst>
              <a:ext uri="{FF2B5EF4-FFF2-40B4-BE49-F238E27FC236}">
                <a16:creationId xmlns:a16="http://schemas.microsoft.com/office/drawing/2014/main" id="{8BF30B19-F6CD-4E43-8428-581F1F0A7302}"/>
              </a:ext>
            </a:extLst>
          </p:cNvPr>
          <p:cNvSpPr txBox="1"/>
          <p:nvPr/>
        </p:nvSpPr>
        <p:spPr>
          <a:xfrm>
            <a:off x="7059723" y="5291190"/>
            <a:ext cx="1052946" cy="461665"/>
          </a:xfrm>
          <a:prstGeom prst="rect">
            <a:avLst/>
          </a:prstGeom>
          <a:noFill/>
        </p:spPr>
        <p:txBody>
          <a:bodyPr wrap="square" rtlCol="0">
            <a:spAutoFit/>
          </a:bodyPr>
          <a:lstStyle/>
          <a:p>
            <a:r>
              <a:rPr lang="en-US" b="1" dirty="0">
                <a:solidFill>
                  <a:schemeClr val="bg1"/>
                </a:solidFill>
              </a:rPr>
              <a:t>53</a:t>
            </a:r>
          </a:p>
        </p:txBody>
      </p:sp>
      <p:sp>
        <p:nvSpPr>
          <p:cNvPr id="15" name="TextBox 14">
            <a:extLst>
              <a:ext uri="{FF2B5EF4-FFF2-40B4-BE49-F238E27FC236}">
                <a16:creationId xmlns:a16="http://schemas.microsoft.com/office/drawing/2014/main" id="{6FB52997-434B-4F91-9C6E-C576C274428E}"/>
              </a:ext>
            </a:extLst>
          </p:cNvPr>
          <p:cNvSpPr txBox="1"/>
          <p:nvPr/>
        </p:nvSpPr>
        <p:spPr>
          <a:xfrm>
            <a:off x="8855457" y="5289084"/>
            <a:ext cx="1052946" cy="461665"/>
          </a:xfrm>
          <a:prstGeom prst="rect">
            <a:avLst/>
          </a:prstGeom>
          <a:noFill/>
        </p:spPr>
        <p:txBody>
          <a:bodyPr wrap="square" rtlCol="0">
            <a:spAutoFit/>
          </a:bodyPr>
          <a:lstStyle/>
          <a:p>
            <a:r>
              <a:rPr lang="en-US" b="1" dirty="0">
                <a:solidFill>
                  <a:schemeClr val="bg1"/>
                </a:solidFill>
              </a:rPr>
              <a:t>52</a:t>
            </a:r>
          </a:p>
        </p:txBody>
      </p:sp>
      <p:sp>
        <p:nvSpPr>
          <p:cNvPr id="16" name="TextBox 15">
            <a:extLst>
              <a:ext uri="{FF2B5EF4-FFF2-40B4-BE49-F238E27FC236}">
                <a16:creationId xmlns:a16="http://schemas.microsoft.com/office/drawing/2014/main" id="{A45912FA-F7BD-45C4-85D5-990F06561520}"/>
              </a:ext>
            </a:extLst>
          </p:cNvPr>
          <p:cNvSpPr txBox="1"/>
          <p:nvPr/>
        </p:nvSpPr>
        <p:spPr>
          <a:xfrm>
            <a:off x="10640290" y="4715898"/>
            <a:ext cx="1052946" cy="461665"/>
          </a:xfrm>
          <a:prstGeom prst="rect">
            <a:avLst/>
          </a:prstGeom>
          <a:noFill/>
        </p:spPr>
        <p:txBody>
          <a:bodyPr wrap="square" rtlCol="0">
            <a:spAutoFit/>
          </a:bodyPr>
          <a:lstStyle/>
          <a:p>
            <a:r>
              <a:rPr lang="en-US" b="1" dirty="0">
                <a:solidFill>
                  <a:schemeClr val="bg2">
                    <a:lumMod val="10000"/>
                  </a:schemeClr>
                </a:solidFill>
              </a:rPr>
              <a:t>56</a:t>
            </a:r>
          </a:p>
        </p:txBody>
      </p:sp>
      <p:sp>
        <p:nvSpPr>
          <p:cNvPr id="17" name="Footer Placeholder 3">
            <a:extLst>
              <a:ext uri="{FF2B5EF4-FFF2-40B4-BE49-F238E27FC236}">
                <a16:creationId xmlns:a16="http://schemas.microsoft.com/office/drawing/2014/main" id="{FF8CB490-FAFB-4C89-AA61-09C911AEAD41}"/>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18" name="Oval 17">
            <a:extLst>
              <a:ext uri="{FF2B5EF4-FFF2-40B4-BE49-F238E27FC236}">
                <a16:creationId xmlns:a16="http://schemas.microsoft.com/office/drawing/2014/main" id="{1F1A92A3-2513-401A-8EB3-A4495FF22330}"/>
              </a:ext>
            </a:extLst>
          </p:cNvPr>
          <p:cNvSpPr/>
          <p:nvPr/>
        </p:nvSpPr>
        <p:spPr>
          <a:xfrm>
            <a:off x="101967" y="3139321"/>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4</a:t>
            </a:r>
          </a:p>
        </p:txBody>
      </p:sp>
    </p:spTree>
    <p:extLst>
      <p:ext uri="{BB962C8B-B14F-4D97-AF65-F5344CB8AC3E}">
        <p14:creationId xmlns:p14="http://schemas.microsoft.com/office/powerpoint/2010/main" val="241567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Younger veterans are more likely to be interested in disability and compensation information and education information.</a:t>
            </a:r>
          </a:p>
        </p:txBody>
      </p:sp>
      <p:sp>
        <p:nvSpPr>
          <p:cNvPr id="4" name="Slide Number Placeholder 3"/>
          <p:cNvSpPr>
            <a:spLocks noGrp="1"/>
          </p:cNvSpPr>
          <p:nvPr>
            <p:ph type="sldNum" sz="quarter" idx="12"/>
          </p:nvPr>
        </p:nvSpPr>
        <p:spPr/>
        <p:txBody>
          <a:bodyPr/>
          <a:lstStyle/>
          <a:p>
            <a:fld id="{C932CDCB-4B29-F641-AE31-D4360F16EBC3}" type="slidenum">
              <a:rPr lang="en-US" smtClean="0"/>
              <a:t>23</a:t>
            </a:fld>
            <a:endParaRPr lang="en-US" dirty="0"/>
          </a:p>
        </p:txBody>
      </p:sp>
      <p:sp>
        <p:nvSpPr>
          <p:cNvPr id="10" name="TextBox 9">
            <a:extLst>
              <a:ext uri="{FF2B5EF4-FFF2-40B4-BE49-F238E27FC236}">
                <a16:creationId xmlns:a16="http://schemas.microsoft.com/office/drawing/2014/main" id="{BB3427D0-2B15-4EB0-83A8-E5B47C487DCC}"/>
              </a:ext>
            </a:extLst>
          </p:cNvPr>
          <p:cNvSpPr txBox="1"/>
          <p:nvPr/>
        </p:nvSpPr>
        <p:spPr>
          <a:xfrm>
            <a:off x="2180033" y="1259165"/>
            <a:ext cx="7828759" cy="1015663"/>
          </a:xfrm>
          <a:prstGeom prst="rect">
            <a:avLst/>
          </a:prstGeom>
          <a:noFill/>
        </p:spPr>
        <p:txBody>
          <a:bodyPr wrap="square" rtlCol="0">
            <a:spAutoFit/>
          </a:bodyPr>
          <a:lstStyle/>
          <a:p>
            <a:pPr algn="ctr"/>
            <a:r>
              <a:rPr lang="en-US" sz="2000" dirty="0">
                <a:solidFill>
                  <a:schemeClr val="tx1">
                    <a:lumMod val="50000"/>
                    <a:lumOff val="50000"/>
                  </a:schemeClr>
                </a:solidFill>
              </a:rPr>
              <a:t>Please check the conflicts in which you served.</a:t>
            </a:r>
            <a:br>
              <a:rPr lang="en-US" sz="2000" dirty="0">
                <a:solidFill>
                  <a:schemeClr val="tx1">
                    <a:lumMod val="50000"/>
                    <a:lumOff val="50000"/>
                  </a:schemeClr>
                </a:solidFill>
              </a:rPr>
            </a:br>
            <a:r>
              <a:rPr lang="en-US" sz="2000" dirty="0">
                <a:solidFill>
                  <a:schemeClr val="tx1">
                    <a:lumMod val="50000"/>
                    <a:lumOff val="50000"/>
                  </a:schemeClr>
                </a:solidFill>
              </a:rPr>
              <a:t>X</a:t>
            </a:r>
            <a:br>
              <a:rPr lang="en-US" sz="2000" dirty="0">
                <a:solidFill>
                  <a:schemeClr val="tx1">
                    <a:lumMod val="50000"/>
                    <a:lumOff val="50000"/>
                  </a:schemeClr>
                </a:solidFill>
              </a:rPr>
            </a:br>
            <a:r>
              <a:rPr lang="en-US" sz="2000" dirty="0">
                <a:solidFill>
                  <a:schemeClr val="tx1">
                    <a:lumMod val="50000"/>
                    <a:lumOff val="50000"/>
                  </a:schemeClr>
                </a:solidFill>
              </a:rPr>
              <a:t>What information were you primarily looking for today?</a:t>
            </a:r>
          </a:p>
        </p:txBody>
      </p:sp>
      <p:sp>
        <p:nvSpPr>
          <p:cNvPr id="17" name="Footer Placeholder 3">
            <a:extLst>
              <a:ext uri="{FF2B5EF4-FFF2-40B4-BE49-F238E27FC236}">
                <a16:creationId xmlns:a16="http://schemas.microsoft.com/office/drawing/2014/main" id="{FF8CB490-FAFB-4C89-AA61-09C911AEAD41}"/>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pic>
        <p:nvPicPr>
          <p:cNvPr id="2" name="Picture 1">
            <a:extLst>
              <a:ext uri="{FF2B5EF4-FFF2-40B4-BE49-F238E27FC236}">
                <a16:creationId xmlns:a16="http://schemas.microsoft.com/office/drawing/2014/main" id="{37FCFF0B-AF8B-4250-BBA2-D0126C6B12B0}"/>
              </a:ext>
            </a:extLst>
          </p:cNvPr>
          <p:cNvPicPr>
            <a:picLocks noChangeAspect="1"/>
          </p:cNvPicPr>
          <p:nvPr/>
        </p:nvPicPr>
        <p:blipFill>
          <a:blip r:embed="rId3"/>
          <a:stretch>
            <a:fillRect/>
          </a:stretch>
        </p:blipFill>
        <p:spPr>
          <a:xfrm>
            <a:off x="430369" y="2386093"/>
            <a:ext cx="11328086" cy="2348938"/>
          </a:xfrm>
          <a:prstGeom prst="rect">
            <a:avLst/>
          </a:prstGeom>
        </p:spPr>
      </p:pic>
      <p:sp>
        <p:nvSpPr>
          <p:cNvPr id="7" name="Oval 6">
            <a:extLst>
              <a:ext uri="{FF2B5EF4-FFF2-40B4-BE49-F238E27FC236}">
                <a16:creationId xmlns:a16="http://schemas.microsoft.com/office/drawing/2014/main" id="{97D90C6F-3CFE-4AAC-AB91-4799E91BC3BE}"/>
              </a:ext>
            </a:extLst>
          </p:cNvPr>
          <p:cNvSpPr/>
          <p:nvPr/>
        </p:nvSpPr>
        <p:spPr>
          <a:xfrm>
            <a:off x="156860" y="1766996"/>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4</a:t>
            </a:r>
          </a:p>
        </p:txBody>
      </p:sp>
      <p:sp>
        <p:nvSpPr>
          <p:cNvPr id="5" name="Rectangle: Rounded Corners 4">
            <a:extLst>
              <a:ext uri="{FF2B5EF4-FFF2-40B4-BE49-F238E27FC236}">
                <a16:creationId xmlns:a16="http://schemas.microsoft.com/office/drawing/2014/main" id="{1ED5CBF6-359F-44E8-8357-3D029FEB91E7}"/>
              </a:ext>
            </a:extLst>
          </p:cNvPr>
          <p:cNvSpPr/>
          <p:nvPr/>
        </p:nvSpPr>
        <p:spPr>
          <a:xfrm>
            <a:off x="430369" y="4192951"/>
            <a:ext cx="11328086" cy="360218"/>
          </a:xfrm>
          <a:prstGeom prst="roundRect">
            <a:avLst/>
          </a:prstGeom>
          <a:noFill/>
          <a:ln w="34925">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60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Visitors to the main VA site have a number of recommendations for improvements, including broad updates and consistent info.</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2422135985"/>
              </p:ext>
            </p:extLst>
          </p:nvPr>
        </p:nvGraphicFramePr>
        <p:xfrm>
          <a:off x="609600" y="1419954"/>
          <a:ext cx="10969626" cy="4913948"/>
        </p:xfrm>
        <a:graphic>
          <a:graphicData uri="http://schemas.openxmlformats.org/drawingml/2006/table">
            <a:tbl>
              <a:tblPr firstRow="1" bandRow="1">
                <a:tableStyleId>{5C22544A-7EE6-4342-B048-85BDC9FD1C3A}</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Operation Enduring Freedom </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75"/>
                    </a:solidFill>
                  </a:tcPr>
                </a:tc>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Operation Iraqi Freedom</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75"/>
                    </a:solidFill>
                  </a:tcPr>
                </a:tc>
                <a:extLst>
                  <a:ext uri="{0D108BD9-81ED-4DB2-BD59-A6C34878D82A}">
                    <a16:rowId xmlns:a16="http://schemas.microsoft.com/office/drawing/2014/main" val="10000"/>
                  </a:ext>
                </a:extLst>
              </a:tr>
              <a:tr h="370840">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Maybe just better access to submitted claims documents. I could never view my docs submitted and was unsure if they were in the proper area. </a:t>
                      </a:r>
                      <a:r>
                        <a:rPr kumimoji="0" lang="en-US" sz="1400" b="0" i="0" u="none" strike="noStrike" kern="1200" cap="none" spc="0" normalizeH="0" baseline="0" noProof="0" dirty="0">
                          <a:ln>
                            <a:noFill/>
                          </a:ln>
                          <a:solidFill>
                            <a:srgbClr val="222B3C"/>
                          </a:solidFill>
                          <a:effectLst/>
                          <a:uLnTx/>
                          <a:uFillTx/>
                          <a:latin typeface="+mn-lt"/>
                          <a:ea typeface="+mn-ea"/>
                          <a:cs typeface="+mn-cs"/>
                        </a:rPr>
                        <a:t>Other than that, the site is very helpful and informative. Nice job with all the upgrades! Thank you for your support to our Veteran's.”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89, 3/24/18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Make sure your forms work, and make sense. Make sure commonly needed info is easier to find. </a:t>
                      </a:r>
                      <a:r>
                        <a:rPr kumimoji="0" lang="en-US" sz="1400" b="0" i="0" u="none" strike="noStrike" kern="1200" cap="none" spc="0" normalizeH="0" baseline="0" noProof="0" dirty="0">
                          <a:ln>
                            <a:noFill/>
                          </a:ln>
                          <a:solidFill>
                            <a:srgbClr val="222B3C"/>
                          </a:solidFill>
                          <a:effectLst/>
                          <a:uLnTx/>
                          <a:uFillTx/>
                          <a:latin typeface="+mn-lt"/>
                          <a:ea typeface="+mn-ea"/>
                          <a:cs typeface="+mn-cs"/>
                        </a:rPr>
                        <a:t>It's absurd that I spent an hour trying to find a claim number. It's also absurd that your required fields in the contact form are so broken.”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0, 03/22/18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have an easy access for how much of my benefit still exists</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26, 02/26/2018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clear and consistent information, trying to update my dependents was very painful and I must've restarted/re-did each three times. </a:t>
                      </a:r>
                      <a:r>
                        <a:rPr kumimoji="0" lang="en-US" sz="1400" b="0" i="0" u="none" strike="noStrike" kern="1200" cap="none" spc="0" normalizeH="0" baseline="0" noProof="0" dirty="0">
                          <a:ln>
                            <a:noFill/>
                          </a:ln>
                          <a:solidFill>
                            <a:srgbClr val="222B3C"/>
                          </a:solidFill>
                          <a:effectLst/>
                          <a:uLnTx/>
                          <a:uFillTx/>
                          <a:latin typeface="+mn-lt"/>
                          <a:ea typeface="+mn-ea"/>
                          <a:cs typeface="+mn-cs"/>
                        </a:rPr>
                        <a:t>(updating dependents, updating spouse, reviewing former spouse). The inconsistencies with log-ins are very frustrating also. Please fix this.”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0, 02/18/18</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An eventual merge with TRICARE online.</a:t>
                      </a:r>
                      <a:r>
                        <a:rPr kumimoji="0" lang="en-US" sz="1400" b="0" i="0" u="none" strike="noStrike" kern="1200" cap="none" spc="0" normalizeH="0" baseline="0" noProof="0" dirty="0">
                          <a:ln>
                            <a:noFill/>
                          </a:ln>
                          <a:solidFill>
                            <a:srgbClr val="222B3C"/>
                          </a:solidFill>
                          <a:effectLst/>
                          <a:uLnTx/>
                          <a:uFillTx/>
                          <a:latin typeface="+mn-lt"/>
                          <a:ea typeface="+mn-ea"/>
                          <a:cs typeface="+mn-cs"/>
                        </a:rPr>
                        <a:t> I can obtain a lot of my medical information from their site, so it would be great if it were all in one system. That way, if I seek treatment at the VA, they can access the same information provided at my primary medical treatment facility.</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100, 03/30/18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Better navigation tools and options. </a:t>
                      </a:r>
                      <a:r>
                        <a:rPr kumimoji="0" lang="en-US" sz="1400" b="0" i="0" u="none" strike="noStrike" kern="1200" cap="none" spc="0" normalizeH="0" baseline="0" noProof="0" dirty="0">
                          <a:ln>
                            <a:noFill/>
                          </a:ln>
                          <a:solidFill>
                            <a:schemeClr val="tx1"/>
                          </a:solidFill>
                          <a:effectLst/>
                          <a:uLnTx/>
                          <a:uFillTx/>
                          <a:latin typeface="+mn-lt"/>
                          <a:ea typeface="+mn-ea"/>
                          <a:cs typeface="+mn-cs"/>
                        </a:rPr>
                        <a:t>I find what I am looking for eventually, but it does take persistence. My fear is other vets who are not as persistent or tech and health savvy may not be well served by this VA portal.”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37, 03/28/18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Maybe just better access to submitted claims documents.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I could never view my docs submitted and was unsure if they were in the proper area. Other than that, the site is very helpful and informative. Nice job with all the upgrades! Thank you for your support to our Veteran's.”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18, 11/20/2017</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C932CDCB-4B29-F641-AE31-D4360F16EBC3}" type="slidenum">
              <a:rPr lang="en-US" smtClean="0"/>
              <a:pPr/>
              <a:t>24</a:t>
            </a:fld>
            <a:endParaRPr lang="en-US" dirty="0"/>
          </a:p>
        </p:txBody>
      </p:sp>
      <p:sp>
        <p:nvSpPr>
          <p:cNvPr id="7" name="Text Placeholder 6"/>
          <p:cNvSpPr>
            <a:spLocks noGrp="1"/>
          </p:cNvSpPr>
          <p:nvPr>
            <p:ph type="body" sz="quarter" idx="13"/>
          </p:nvPr>
        </p:nvSpPr>
        <p:spPr/>
        <p:txBody>
          <a:bodyPr>
            <a:normAutofit/>
          </a:bodyPr>
          <a:lstStyle/>
          <a:p>
            <a:r>
              <a:rPr lang="en-US" sz="1600" dirty="0"/>
              <a:t>If you could suggest one improvement to the VA.gov web site, what would it be?</a:t>
            </a:r>
          </a:p>
        </p:txBody>
      </p:sp>
      <p:sp>
        <p:nvSpPr>
          <p:cNvPr id="47" name="Rectangle 1"/>
          <p:cNvSpPr>
            <a:spLocks noChangeArrowheads="1"/>
          </p:cNvSpPr>
          <p:nvPr/>
        </p:nvSpPr>
        <p:spPr bwMode="auto">
          <a:xfrm>
            <a:off x="2242554" y="2461690"/>
            <a:ext cx="184683" cy="6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pPr defTabSz="914126" eaLnBrk="0" fontAlgn="base" hangingPunct="0">
              <a:spcBef>
                <a:spcPct val="0"/>
              </a:spcBef>
              <a:spcAft>
                <a:spcPct val="0"/>
              </a:spcAft>
            </a:pPr>
            <a:br>
              <a:rPr lang="en-US" altLang="en-US" sz="1799" dirty="0">
                <a:latin typeface="Arial" panose="020B0604020202020204" pitchFamily="34" charset="0"/>
              </a:rPr>
            </a:br>
            <a:endParaRPr lang="en-US" altLang="en-US" sz="1799" dirty="0">
              <a:latin typeface="Arial" panose="020B0604020202020204" pitchFamily="34" charset="0"/>
            </a:endParaRPr>
          </a:p>
        </p:txBody>
      </p:sp>
      <p:pic>
        <p:nvPicPr>
          <p:cNvPr id="8" name="Picture 7">
            <a:extLst>
              <a:ext uri="{FF2B5EF4-FFF2-40B4-BE49-F238E27FC236}">
                <a16:creationId xmlns:a16="http://schemas.microsoft.com/office/drawing/2014/main" id="{322C0BF7-BE66-46F7-A00F-A45E00DBAC69}"/>
              </a:ext>
            </a:extLst>
          </p:cNvPr>
          <p:cNvPicPr>
            <a:picLocks noChangeAspect="1"/>
          </p:cNvPicPr>
          <p:nvPr/>
        </p:nvPicPr>
        <p:blipFill>
          <a:blip r:embed="rId3"/>
          <a:stretch>
            <a:fillRect/>
          </a:stretch>
        </p:blipFill>
        <p:spPr>
          <a:xfrm>
            <a:off x="1109272" y="6431598"/>
            <a:ext cx="9169179" cy="365792"/>
          </a:xfrm>
          <a:prstGeom prst="rect">
            <a:avLst/>
          </a:prstGeom>
        </p:spPr>
      </p:pic>
      <p:sp>
        <p:nvSpPr>
          <p:cNvPr id="9" name="Oval 8">
            <a:extLst>
              <a:ext uri="{FF2B5EF4-FFF2-40B4-BE49-F238E27FC236}">
                <a16:creationId xmlns:a16="http://schemas.microsoft.com/office/drawing/2014/main" id="{77EB17A8-71E6-45CE-AC30-D70FF5595027}"/>
              </a:ext>
            </a:extLst>
          </p:cNvPr>
          <p:cNvSpPr/>
          <p:nvPr/>
        </p:nvSpPr>
        <p:spPr>
          <a:xfrm>
            <a:off x="101967" y="3139321"/>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4</a:t>
            </a:r>
          </a:p>
        </p:txBody>
      </p:sp>
    </p:spTree>
    <p:extLst>
      <p:ext uri="{BB962C8B-B14F-4D97-AF65-F5344CB8AC3E}">
        <p14:creationId xmlns:p14="http://schemas.microsoft.com/office/powerpoint/2010/main" val="77475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Chart 43">
            <a:extLst>
              <a:ext uri="{FF2B5EF4-FFF2-40B4-BE49-F238E27FC236}">
                <a16:creationId xmlns:a16="http://schemas.microsoft.com/office/drawing/2014/main" id="{AA565C8F-7723-4570-840E-06A7A55D5467}"/>
              </a:ext>
            </a:extLst>
          </p:cNvPr>
          <p:cNvGraphicFramePr/>
          <p:nvPr>
            <p:extLst>
              <p:ext uri="{D42A27DB-BD31-4B8C-83A1-F6EECF244321}">
                <p14:modId xmlns:p14="http://schemas.microsoft.com/office/powerpoint/2010/main" val="3929897169"/>
              </p:ext>
            </p:extLst>
          </p:nvPr>
        </p:nvGraphicFramePr>
        <p:xfrm>
          <a:off x="8584696" y="2370358"/>
          <a:ext cx="2994688" cy="264552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92EADFE7-F0A8-4207-9DAB-16FF12E47CAA}"/>
              </a:ext>
            </a:extLst>
          </p:cNvPr>
          <p:cNvSpPr>
            <a:spLocks noGrp="1"/>
          </p:cNvSpPr>
          <p:nvPr>
            <p:ph type="title"/>
          </p:nvPr>
        </p:nvSpPr>
        <p:spPr>
          <a:xfrm>
            <a:off x="609441" y="83227"/>
            <a:ext cx="11471723" cy="888608"/>
          </a:xfrm>
        </p:spPr>
        <p:txBody>
          <a:bodyPr>
            <a:noAutofit/>
          </a:bodyPr>
          <a:lstStyle/>
          <a:p>
            <a:r>
              <a:rPr lang="en-US" dirty="0"/>
              <a:t>Visitors across several Veterans Affairs sites struggle to find what it is they are looking for. </a:t>
            </a:r>
            <a:endParaRPr lang="en-US" b="0" dirty="0"/>
          </a:p>
        </p:txBody>
      </p:sp>
      <p:sp>
        <p:nvSpPr>
          <p:cNvPr id="3" name="Slide Number Placeholder 2">
            <a:extLst>
              <a:ext uri="{FF2B5EF4-FFF2-40B4-BE49-F238E27FC236}">
                <a16:creationId xmlns:a16="http://schemas.microsoft.com/office/drawing/2014/main" id="{3C21CEAF-2E42-47DB-9E24-403F02CE7BE3}"/>
              </a:ext>
            </a:extLst>
          </p:cNvPr>
          <p:cNvSpPr>
            <a:spLocks noGrp="1"/>
          </p:cNvSpPr>
          <p:nvPr>
            <p:ph type="sldNum" sz="quarter" idx="12"/>
          </p:nvPr>
        </p:nvSpPr>
        <p:spPr/>
        <p:txBody>
          <a:bodyPr/>
          <a:lstStyle/>
          <a:p>
            <a:fld id="{D649A89B-ECCC-4B84-859C-B0C7E71A58EC}" type="slidenum">
              <a:rPr lang="en-US" smtClean="0"/>
              <a:t>25</a:t>
            </a:fld>
            <a:endParaRPr lang="en-US"/>
          </a:p>
        </p:txBody>
      </p:sp>
      <p:graphicFrame>
        <p:nvGraphicFramePr>
          <p:cNvPr id="4" name="Chart 3">
            <a:extLst>
              <a:ext uri="{FF2B5EF4-FFF2-40B4-BE49-F238E27FC236}">
                <a16:creationId xmlns:a16="http://schemas.microsoft.com/office/drawing/2014/main" id="{F59935A3-C5F1-458D-83B1-FDC557E6CDF7}"/>
              </a:ext>
            </a:extLst>
          </p:cNvPr>
          <p:cNvGraphicFramePr/>
          <p:nvPr>
            <p:extLst>
              <p:ext uri="{D42A27DB-BD31-4B8C-83A1-F6EECF244321}">
                <p14:modId xmlns:p14="http://schemas.microsoft.com/office/powerpoint/2010/main" val="2781774739"/>
              </p:ext>
            </p:extLst>
          </p:nvPr>
        </p:nvGraphicFramePr>
        <p:xfrm>
          <a:off x="5849903" y="2355573"/>
          <a:ext cx="2994688" cy="27003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7BFA7512-AF33-439E-86B9-B79EFCFA14B1}"/>
              </a:ext>
            </a:extLst>
          </p:cNvPr>
          <p:cNvGraphicFramePr/>
          <p:nvPr>
            <p:extLst>
              <p:ext uri="{D42A27DB-BD31-4B8C-83A1-F6EECF244321}">
                <p14:modId xmlns:p14="http://schemas.microsoft.com/office/powerpoint/2010/main" val="2019884907"/>
              </p:ext>
            </p:extLst>
          </p:nvPr>
        </p:nvGraphicFramePr>
        <p:xfrm>
          <a:off x="2912327" y="2315563"/>
          <a:ext cx="3233148" cy="2700319"/>
        </p:xfrm>
        <a:graphic>
          <a:graphicData uri="http://schemas.openxmlformats.org/drawingml/2006/chart">
            <c:chart xmlns:c="http://schemas.openxmlformats.org/drawingml/2006/chart" xmlns:r="http://schemas.openxmlformats.org/officeDocument/2006/relationships" r:id="rId4"/>
          </a:graphicData>
        </a:graphic>
      </p:graphicFrame>
      <p:sp>
        <p:nvSpPr>
          <p:cNvPr id="68" name="TextBox 67">
            <a:extLst>
              <a:ext uri="{FF2B5EF4-FFF2-40B4-BE49-F238E27FC236}">
                <a16:creationId xmlns:a16="http://schemas.microsoft.com/office/drawing/2014/main" id="{BCD02A10-146C-42E4-BADB-0EA74AF9C216}"/>
              </a:ext>
            </a:extLst>
          </p:cNvPr>
          <p:cNvSpPr txBox="1"/>
          <p:nvPr/>
        </p:nvSpPr>
        <p:spPr>
          <a:xfrm>
            <a:off x="5026621" y="4442615"/>
            <a:ext cx="1121828" cy="276999"/>
          </a:xfrm>
          <a:prstGeom prst="rect">
            <a:avLst/>
          </a:prstGeom>
          <a:noFill/>
        </p:spPr>
        <p:txBody>
          <a:bodyPr wrap="square" rtlCol="0">
            <a:spAutoFit/>
          </a:bodyPr>
          <a:lstStyle/>
          <a:p>
            <a:r>
              <a:rPr lang="en-US" sz="1200" dirty="0">
                <a:solidFill>
                  <a:schemeClr val="tx1">
                    <a:lumMod val="50000"/>
                    <a:lumOff val="50000"/>
                  </a:schemeClr>
                </a:solidFill>
              </a:rPr>
              <a:t>n=7,911</a:t>
            </a:r>
          </a:p>
        </p:txBody>
      </p:sp>
      <p:sp>
        <p:nvSpPr>
          <p:cNvPr id="69" name="TextBox 68">
            <a:extLst>
              <a:ext uri="{FF2B5EF4-FFF2-40B4-BE49-F238E27FC236}">
                <a16:creationId xmlns:a16="http://schemas.microsoft.com/office/drawing/2014/main" id="{E306A579-FD75-49F9-B601-F22961E5348C}"/>
              </a:ext>
            </a:extLst>
          </p:cNvPr>
          <p:cNvSpPr txBox="1"/>
          <p:nvPr/>
        </p:nvSpPr>
        <p:spPr>
          <a:xfrm>
            <a:off x="7725324" y="4442614"/>
            <a:ext cx="1250451" cy="276999"/>
          </a:xfrm>
          <a:prstGeom prst="rect">
            <a:avLst/>
          </a:prstGeom>
          <a:noFill/>
        </p:spPr>
        <p:txBody>
          <a:bodyPr wrap="square" rtlCol="0">
            <a:spAutoFit/>
          </a:bodyPr>
          <a:lstStyle/>
          <a:p>
            <a:r>
              <a:rPr lang="en-US" sz="1200" dirty="0">
                <a:solidFill>
                  <a:schemeClr val="tx1">
                    <a:lumMod val="50000"/>
                    <a:lumOff val="50000"/>
                  </a:schemeClr>
                </a:solidFill>
              </a:rPr>
              <a:t>n=1,793</a:t>
            </a:r>
          </a:p>
        </p:txBody>
      </p:sp>
      <p:sp>
        <p:nvSpPr>
          <p:cNvPr id="70" name="TextBox 69">
            <a:extLst>
              <a:ext uri="{FF2B5EF4-FFF2-40B4-BE49-F238E27FC236}">
                <a16:creationId xmlns:a16="http://schemas.microsoft.com/office/drawing/2014/main" id="{16B74B69-CE85-4EAC-B184-7DFAB40214CD}"/>
              </a:ext>
            </a:extLst>
          </p:cNvPr>
          <p:cNvSpPr txBox="1"/>
          <p:nvPr/>
        </p:nvSpPr>
        <p:spPr>
          <a:xfrm>
            <a:off x="10428614" y="4454050"/>
            <a:ext cx="984602" cy="276999"/>
          </a:xfrm>
          <a:prstGeom prst="rect">
            <a:avLst/>
          </a:prstGeom>
          <a:noFill/>
        </p:spPr>
        <p:txBody>
          <a:bodyPr wrap="square" rtlCol="0">
            <a:spAutoFit/>
          </a:bodyPr>
          <a:lstStyle/>
          <a:p>
            <a:r>
              <a:rPr lang="en-US" sz="1200" dirty="0">
                <a:solidFill>
                  <a:schemeClr val="tx1">
                    <a:lumMod val="50000"/>
                    <a:lumOff val="50000"/>
                  </a:schemeClr>
                </a:solidFill>
              </a:rPr>
              <a:t>n=1,120</a:t>
            </a:r>
          </a:p>
        </p:txBody>
      </p:sp>
      <p:sp>
        <p:nvSpPr>
          <p:cNvPr id="8" name="Rectangle 7"/>
          <p:cNvSpPr/>
          <p:nvPr/>
        </p:nvSpPr>
        <p:spPr>
          <a:xfrm>
            <a:off x="3466609" y="2095696"/>
            <a:ext cx="2377639" cy="369332"/>
          </a:xfrm>
          <a:prstGeom prst="rect">
            <a:avLst/>
          </a:prstGeom>
        </p:spPr>
        <p:txBody>
          <a:bodyPr wrap="none">
            <a:spAutoFit/>
          </a:bodyPr>
          <a:lstStyle/>
          <a:p>
            <a:pPr algn="ctr"/>
            <a:r>
              <a:rPr lang="en-US" sz="1800" dirty="0">
                <a:solidFill>
                  <a:schemeClr val="tx1">
                    <a:lumMod val="50000"/>
                    <a:lumOff val="50000"/>
                  </a:schemeClr>
                </a:solidFill>
              </a:rPr>
              <a:t>VHA Medical Centers</a:t>
            </a:r>
          </a:p>
        </p:txBody>
      </p:sp>
      <p:sp>
        <p:nvSpPr>
          <p:cNvPr id="67" name="Rectangle 66"/>
          <p:cNvSpPr/>
          <p:nvPr/>
        </p:nvSpPr>
        <p:spPr>
          <a:xfrm>
            <a:off x="7024088" y="2095696"/>
            <a:ext cx="646331" cy="369332"/>
          </a:xfrm>
          <a:prstGeom prst="rect">
            <a:avLst/>
          </a:prstGeom>
        </p:spPr>
        <p:txBody>
          <a:bodyPr wrap="none">
            <a:spAutoFit/>
          </a:bodyPr>
          <a:lstStyle/>
          <a:p>
            <a:pPr algn="ctr"/>
            <a:r>
              <a:rPr lang="en-US" sz="1800" dirty="0">
                <a:solidFill>
                  <a:schemeClr val="tx1">
                    <a:lumMod val="50000"/>
                    <a:lumOff val="50000"/>
                  </a:schemeClr>
                </a:solidFill>
              </a:rPr>
              <a:t>VBA</a:t>
            </a:r>
          </a:p>
        </p:txBody>
      </p:sp>
      <p:sp>
        <p:nvSpPr>
          <p:cNvPr id="71" name="Rectangle 70"/>
          <p:cNvSpPr/>
          <p:nvPr/>
        </p:nvSpPr>
        <p:spPr>
          <a:xfrm>
            <a:off x="9055841" y="2095696"/>
            <a:ext cx="1958678" cy="369332"/>
          </a:xfrm>
          <a:prstGeom prst="rect">
            <a:avLst/>
          </a:prstGeom>
        </p:spPr>
        <p:txBody>
          <a:bodyPr wrap="none">
            <a:spAutoFit/>
          </a:bodyPr>
          <a:lstStyle/>
          <a:p>
            <a:pPr algn="ctr"/>
            <a:r>
              <a:rPr lang="en-US" sz="1800" dirty="0">
                <a:solidFill>
                  <a:schemeClr val="tx1">
                    <a:lumMod val="50000"/>
                    <a:lumOff val="50000"/>
                  </a:schemeClr>
                </a:solidFill>
              </a:rPr>
              <a:t>VA Vantage Point</a:t>
            </a:r>
          </a:p>
        </p:txBody>
      </p:sp>
      <p:graphicFrame>
        <p:nvGraphicFramePr>
          <p:cNvPr id="74" name="Chart 73">
            <a:extLst>
              <a:ext uri="{FF2B5EF4-FFF2-40B4-BE49-F238E27FC236}">
                <a16:creationId xmlns:a16="http://schemas.microsoft.com/office/drawing/2014/main" id="{3D10B9D7-80C3-46F5-99AF-63BC71A9404D}"/>
              </a:ext>
            </a:extLst>
          </p:cNvPr>
          <p:cNvGraphicFramePr/>
          <p:nvPr>
            <p:extLst>
              <p:ext uri="{D42A27DB-BD31-4B8C-83A1-F6EECF244321}">
                <p14:modId xmlns:p14="http://schemas.microsoft.com/office/powerpoint/2010/main" val="1416799383"/>
              </p:ext>
            </p:extLst>
          </p:nvPr>
        </p:nvGraphicFramePr>
        <p:xfrm>
          <a:off x="177220" y="2315563"/>
          <a:ext cx="3233148" cy="2700320"/>
        </p:xfrm>
        <a:graphic>
          <a:graphicData uri="http://schemas.openxmlformats.org/drawingml/2006/chart">
            <c:chart xmlns:c="http://schemas.openxmlformats.org/drawingml/2006/chart" xmlns:r="http://schemas.openxmlformats.org/officeDocument/2006/relationships" r:id="rId5"/>
          </a:graphicData>
        </a:graphic>
      </p:graphicFrame>
      <p:sp>
        <p:nvSpPr>
          <p:cNvPr id="75" name="TextBox 74">
            <a:extLst>
              <a:ext uri="{FF2B5EF4-FFF2-40B4-BE49-F238E27FC236}">
                <a16:creationId xmlns:a16="http://schemas.microsoft.com/office/drawing/2014/main" id="{C49CD489-B392-403E-AA37-4509642B44F5}"/>
              </a:ext>
            </a:extLst>
          </p:cNvPr>
          <p:cNvSpPr txBox="1"/>
          <p:nvPr/>
        </p:nvSpPr>
        <p:spPr>
          <a:xfrm>
            <a:off x="2130079" y="4399155"/>
            <a:ext cx="1121828" cy="276999"/>
          </a:xfrm>
          <a:prstGeom prst="rect">
            <a:avLst/>
          </a:prstGeom>
          <a:noFill/>
        </p:spPr>
        <p:txBody>
          <a:bodyPr wrap="square" rtlCol="0">
            <a:spAutoFit/>
          </a:bodyPr>
          <a:lstStyle/>
          <a:p>
            <a:r>
              <a:rPr lang="en-US" sz="1200" dirty="0">
                <a:solidFill>
                  <a:schemeClr val="tx1">
                    <a:lumMod val="50000"/>
                    <a:lumOff val="50000"/>
                  </a:schemeClr>
                </a:solidFill>
              </a:rPr>
              <a:t>n=4,061</a:t>
            </a:r>
          </a:p>
        </p:txBody>
      </p:sp>
      <p:sp>
        <p:nvSpPr>
          <p:cNvPr id="76" name="Rectangle 75">
            <a:extLst>
              <a:ext uri="{FF2B5EF4-FFF2-40B4-BE49-F238E27FC236}">
                <a16:creationId xmlns:a16="http://schemas.microsoft.com/office/drawing/2014/main" id="{4D6DB6C8-EF9C-4190-B839-1D56BE64A41E}"/>
              </a:ext>
            </a:extLst>
          </p:cNvPr>
          <p:cNvSpPr/>
          <p:nvPr/>
        </p:nvSpPr>
        <p:spPr>
          <a:xfrm>
            <a:off x="1041217" y="2095696"/>
            <a:ext cx="1488484" cy="369332"/>
          </a:xfrm>
          <a:prstGeom prst="rect">
            <a:avLst/>
          </a:prstGeom>
        </p:spPr>
        <p:txBody>
          <a:bodyPr wrap="none">
            <a:spAutoFit/>
          </a:bodyPr>
          <a:lstStyle/>
          <a:p>
            <a:pPr algn="ctr"/>
            <a:r>
              <a:rPr lang="en-US" sz="1800" dirty="0">
                <a:solidFill>
                  <a:schemeClr val="tx1">
                    <a:lumMod val="50000"/>
                    <a:lumOff val="50000"/>
                  </a:schemeClr>
                </a:solidFill>
              </a:rPr>
              <a:t>VA Main Site</a:t>
            </a:r>
          </a:p>
        </p:txBody>
      </p:sp>
      <p:sp>
        <p:nvSpPr>
          <p:cNvPr id="14" name="TextBox 13">
            <a:extLst>
              <a:ext uri="{FF2B5EF4-FFF2-40B4-BE49-F238E27FC236}">
                <a16:creationId xmlns:a16="http://schemas.microsoft.com/office/drawing/2014/main" id="{F4E04DDE-9100-4A40-9908-817D6FFB66D4}"/>
              </a:ext>
            </a:extLst>
          </p:cNvPr>
          <p:cNvSpPr txBox="1"/>
          <p:nvPr/>
        </p:nvSpPr>
        <p:spPr>
          <a:xfrm>
            <a:off x="6670350" y="3910950"/>
            <a:ext cx="954045" cy="307777"/>
          </a:xfrm>
          <a:prstGeom prst="rect">
            <a:avLst/>
          </a:prstGeom>
          <a:noFill/>
        </p:spPr>
        <p:txBody>
          <a:bodyPr wrap="square" rtlCol="0">
            <a:spAutoFit/>
          </a:bodyPr>
          <a:lstStyle/>
          <a:p>
            <a:r>
              <a:rPr lang="en-US" sz="1400" b="1" dirty="0">
                <a:solidFill>
                  <a:schemeClr val="bg1"/>
                </a:solidFill>
              </a:rPr>
              <a:t>Sat: 88</a:t>
            </a:r>
          </a:p>
        </p:txBody>
      </p:sp>
      <p:sp>
        <p:nvSpPr>
          <p:cNvPr id="77" name="TextBox 76">
            <a:extLst>
              <a:ext uri="{FF2B5EF4-FFF2-40B4-BE49-F238E27FC236}">
                <a16:creationId xmlns:a16="http://schemas.microsoft.com/office/drawing/2014/main" id="{890DEA66-727A-492A-AE95-B07A628F46A1}"/>
              </a:ext>
            </a:extLst>
          </p:cNvPr>
          <p:cNvSpPr txBox="1"/>
          <p:nvPr/>
        </p:nvSpPr>
        <p:spPr>
          <a:xfrm>
            <a:off x="7624395" y="5455659"/>
            <a:ext cx="954045" cy="338554"/>
          </a:xfrm>
          <a:prstGeom prst="rect">
            <a:avLst/>
          </a:prstGeom>
          <a:noFill/>
        </p:spPr>
        <p:txBody>
          <a:bodyPr wrap="square" rtlCol="0">
            <a:spAutoFit/>
          </a:bodyPr>
          <a:lstStyle/>
          <a:p>
            <a:r>
              <a:rPr lang="en-US" sz="1600" b="1" dirty="0">
                <a:solidFill>
                  <a:schemeClr val="bg1"/>
                </a:solidFill>
              </a:rPr>
              <a:t>Sat: 74</a:t>
            </a:r>
          </a:p>
        </p:txBody>
      </p:sp>
      <p:sp>
        <p:nvSpPr>
          <p:cNvPr id="78" name="TextBox 77">
            <a:extLst>
              <a:ext uri="{FF2B5EF4-FFF2-40B4-BE49-F238E27FC236}">
                <a16:creationId xmlns:a16="http://schemas.microsoft.com/office/drawing/2014/main" id="{EABE88A7-6950-4CFE-BA04-BCC67EE08A8A}"/>
              </a:ext>
            </a:extLst>
          </p:cNvPr>
          <p:cNvSpPr txBox="1"/>
          <p:nvPr/>
        </p:nvSpPr>
        <p:spPr>
          <a:xfrm>
            <a:off x="3710516" y="3704139"/>
            <a:ext cx="954045" cy="307777"/>
          </a:xfrm>
          <a:prstGeom prst="rect">
            <a:avLst/>
          </a:prstGeom>
          <a:noFill/>
        </p:spPr>
        <p:txBody>
          <a:bodyPr wrap="square" rtlCol="0">
            <a:spAutoFit/>
          </a:bodyPr>
          <a:lstStyle/>
          <a:p>
            <a:r>
              <a:rPr lang="en-US" sz="1400" b="1" dirty="0">
                <a:solidFill>
                  <a:schemeClr val="bg1"/>
                </a:solidFill>
              </a:rPr>
              <a:t>Sat: 87</a:t>
            </a:r>
          </a:p>
        </p:txBody>
      </p:sp>
      <p:sp>
        <p:nvSpPr>
          <p:cNvPr id="79" name="TextBox 78">
            <a:extLst>
              <a:ext uri="{FF2B5EF4-FFF2-40B4-BE49-F238E27FC236}">
                <a16:creationId xmlns:a16="http://schemas.microsoft.com/office/drawing/2014/main" id="{F92A1C25-C03C-4B6E-AAD4-46F4DEEC20FD}"/>
              </a:ext>
            </a:extLst>
          </p:cNvPr>
          <p:cNvSpPr txBox="1"/>
          <p:nvPr/>
        </p:nvSpPr>
        <p:spPr>
          <a:xfrm>
            <a:off x="3274580" y="2605075"/>
            <a:ext cx="954045" cy="307777"/>
          </a:xfrm>
          <a:prstGeom prst="rect">
            <a:avLst/>
          </a:prstGeom>
          <a:noFill/>
        </p:spPr>
        <p:txBody>
          <a:bodyPr wrap="square" rtlCol="0">
            <a:spAutoFit/>
          </a:bodyPr>
          <a:lstStyle/>
          <a:p>
            <a:r>
              <a:rPr lang="en-US" sz="1400" b="1" dirty="0">
                <a:solidFill>
                  <a:schemeClr val="bg2">
                    <a:lumMod val="10000"/>
                  </a:schemeClr>
                </a:solidFill>
              </a:rPr>
              <a:t>Sat: 64</a:t>
            </a:r>
          </a:p>
        </p:txBody>
      </p:sp>
      <p:sp>
        <p:nvSpPr>
          <p:cNvPr id="80" name="TextBox 79">
            <a:extLst>
              <a:ext uri="{FF2B5EF4-FFF2-40B4-BE49-F238E27FC236}">
                <a16:creationId xmlns:a16="http://schemas.microsoft.com/office/drawing/2014/main" id="{9052B6EF-BB07-4952-AC82-0AA2F4654E68}"/>
              </a:ext>
            </a:extLst>
          </p:cNvPr>
          <p:cNvSpPr txBox="1"/>
          <p:nvPr/>
        </p:nvSpPr>
        <p:spPr>
          <a:xfrm>
            <a:off x="1284548" y="3946721"/>
            <a:ext cx="954045" cy="307777"/>
          </a:xfrm>
          <a:prstGeom prst="rect">
            <a:avLst/>
          </a:prstGeom>
          <a:noFill/>
        </p:spPr>
        <p:txBody>
          <a:bodyPr wrap="square" rtlCol="0">
            <a:spAutoFit/>
          </a:bodyPr>
          <a:lstStyle/>
          <a:p>
            <a:r>
              <a:rPr lang="en-US" sz="1400" b="1" dirty="0">
                <a:solidFill>
                  <a:schemeClr val="bg1"/>
                </a:solidFill>
              </a:rPr>
              <a:t>Sat: 86</a:t>
            </a:r>
          </a:p>
        </p:txBody>
      </p:sp>
      <p:sp>
        <p:nvSpPr>
          <p:cNvPr id="81" name="TextBox 80">
            <a:extLst>
              <a:ext uri="{FF2B5EF4-FFF2-40B4-BE49-F238E27FC236}">
                <a16:creationId xmlns:a16="http://schemas.microsoft.com/office/drawing/2014/main" id="{C0BFB548-67CF-4446-A2B0-7FF10FC925D0}"/>
              </a:ext>
            </a:extLst>
          </p:cNvPr>
          <p:cNvSpPr txBox="1"/>
          <p:nvPr/>
        </p:nvSpPr>
        <p:spPr>
          <a:xfrm>
            <a:off x="1871677" y="3203471"/>
            <a:ext cx="954045" cy="307777"/>
          </a:xfrm>
          <a:prstGeom prst="rect">
            <a:avLst/>
          </a:prstGeom>
          <a:noFill/>
        </p:spPr>
        <p:txBody>
          <a:bodyPr wrap="square" rtlCol="0">
            <a:spAutoFit/>
          </a:bodyPr>
          <a:lstStyle/>
          <a:p>
            <a:r>
              <a:rPr lang="en-US" sz="1400" b="1" dirty="0">
                <a:solidFill>
                  <a:schemeClr val="bg1"/>
                </a:solidFill>
              </a:rPr>
              <a:t>Sat: 31</a:t>
            </a:r>
          </a:p>
        </p:txBody>
      </p:sp>
      <p:sp>
        <p:nvSpPr>
          <p:cNvPr id="82" name="TextBox 81">
            <a:extLst>
              <a:ext uri="{FF2B5EF4-FFF2-40B4-BE49-F238E27FC236}">
                <a16:creationId xmlns:a16="http://schemas.microsoft.com/office/drawing/2014/main" id="{F619818D-2DFA-43FB-9418-258D7AF376FC}"/>
              </a:ext>
            </a:extLst>
          </p:cNvPr>
          <p:cNvSpPr txBox="1"/>
          <p:nvPr/>
        </p:nvSpPr>
        <p:spPr>
          <a:xfrm>
            <a:off x="9283334" y="3776780"/>
            <a:ext cx="954045" cy="338554"/>
          </a:xfrm>
          <a:prstGeom prst="rect">
            <a:avLst/>
          </a:prstGeom>
          <a:noFill/>
        </p:spPr>
        <p:txBody>
          <a:bodyPr wrap="square" rtlCol="0">
            <a:spAutoFit/>
          </a:bodyPr>
          <a:lstStyle/>
          <a:p>
            <a:r>
              <a:rPr lang="en-US" sz="1600" b="1" dirty="0">
                <a:solidFill>
                  <a:schemeClr val="bg1"/>
                </a:solidFill>
              </a:rPr>
              <a:t>Sat: </a:t>
            </a:r>
            <a:r>
              <a:rPr lang="en-US" sz="1400" b="1" dirty="0">
                <a:solidFill>
                  <a:schemeClr val="bg1"/>
                </a:solidFill>
              </a:rPr>
              <a:t>85</a:t>
            </a:r>
            <a:endParaRPr lang="en-US" sz="1600" b="1" dirty="0">
              <a:solidFill>
                <a:schemeClr val="bg1"/>
              </a:solidFill>
            </a:endParaRPr>
          </a:p>
        </p:txBody>
      </p:sp>
      <p:sp>
        <p:nvSpPr>
          <p:cNvPr id="83" name="TextBox 82">
            <a:extLst>
              <a:ext uri="{FF2B5EF4-FFF2-40B4-BE49-F238E27FC236}">
                <a16:creationId xmlns:a16="http://schemas.microsoft.com/office/drawing/2014/main" id="{196B8DB8-2DDF-44DC-AB43-7962A3BEBF7F}"/>
              </a:ext>
            </a:extLst>
          </p:cNvPr>
          <p:cNvSpPr txBox="1"/>
          <p:nvPr/>
        </p:nvSpPr>
        <p:spPr>
          <a:xfrm>
            <a:off x="10197418" y="3661312"/>
            <a:ext cx="954045" cy="307777"/>
          </a:xfrm>
          <a:prstGeom prst="rect">
            <a:avLst/>
          </a:prstGeom>
          <a:noFill/>
        </p:spPr>
        <p:txBody>
          <a:bodyPr wrap="square" rtlCol="0">
            <a:spAutoFit/>
          </a:bodyPr>
          <a:lstStyle/>
          <a:p>
            <a:r>
              <a:rPr lang="en-US" sz="1400" b="1" dirty="0">
                <a:solidFill>
                  <a:schemeClr val="bg1"/>
                </a:solidFill>
              </a:rPr>
              <a:t>Sat: 36</a:t>
            </a:r>
          </a:p>
        </p:txBody>
      </p:sp>
      <p:sp>
        <p:nvSpPr>
          <p:cNvPr id="84" name="TextBox 83">
            <a:extLst>
              <a:ext uri="{FF2B5EF4-FFF2-40B4-BE49-F238E27FC236}">
                <a16:creationId xmlns:a16="http://schemas.microsoft.com/office/drawing/2014/main" id="{A27A45E3-754C-425D-85BB-277BE16F026D}"/>
              </a:ext>
            </a:extLst>
          </p:cNvPr>
          <p:cNvSpPr txBox="1"/>
          <p:nvPr/>
        </p:nvSpPr>
        <p:spPr>
          <a:xfrm>
            <a:off x="932628" y="1217510"/>
            <a:ext cx="10323568" cy="400110"/>
          </a:xfrm>
          <a:prstGeom prst="rect">
            <a:avLst/>
          </a:prstGeom>
          <a:noFill/>
        </p:spPr>
        <p:txBody>
          <a:bodyPr wrap="square" rtlCol="0">
            <a:spAutoFit/>
          </a:body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22B3C">
                    <a:lumMod val="50000"/>
                    <a:lumOff val="50000"/>
                  </a:srgbClr>
                </a:solidFill>
                <a:effectLst/>
                <a:uLnTx/>
                <a:uFillTx/>
                <a:latin typeface="Arial"/>
                <a:ea typeface="+mn-ea"/>
                <a:cs typeface="+mn-cs"/>
              </a:rPr>
              <a:t>Did you accomplish what you wanted to?</a:t>
            </a:r>
          </a:p>
        </p:txBody>
      </p:sp>
      <p:sp>
        <p:nvSpPr>
          <p:cNvPr id="27" name="TextBox 26">
            <a:extLst>
              <a:ext uri="{FF2B5EF4-FFF2-40B4-BE49-F238E27FC236}">
                <a16:creationId xmlns:a16="http://schemas.microsoft.com/office/drawing/2014/main" id="{431596D8-4798-4AB9-B018-3B77772CAFC0}"/>
              </a:ext>
            </a:extLst>
          </p:cNvPr>
          <p:cNvSpPr txBox="1"/>
          <p:nvPr/>
        </p:nvSpPr>
        <p:spPr>
          <a:xfrm>
            <a:off x="5281103" y="3895240"/>
            <a:ext cx="954045" cy="307777"/>
          </a:xfrm>
          <a:prstGeom prst="rect">
            <a:avLst/>
          </a:prstGeom>
          <a:noFill/>
        </p:spPr>
        <p:txBody>
          <a:bodyPr wrap="square" rtlCol="0">
            <a:spAutoFit/>
          </a:bodyPr>
          <a:lstStyle/>
          <a:p>
            <a:r>
              <a:rPr lang="en-US" sz="1400" b="1" dirty="0">
                <a:solidFill>
                  <a:schemeClr val="bg2">
                    <a:lumMod val="10000"/>
                  </a:schemeClr>
                </a:solidFill>
              </a:rPr>
              <a:t>Sat: 36</a:t>
            </a:r>
          </a:p>
        </p:txBody>
      </p:sp>
      <p:sp>
        <p:nvSpPr>
          <p:cNvPr id="28" name="TextBox 27">
            <a:extLst>
              <a:ext uri="{FF2B5EF4-FFF2-40B4-BE49-F238E27FC236}">
                <a16:creationId xmlns:a16="http://schemas.microsoft.com/office/drawing/2014/main" id="{2F7857F5-2615-440A-A491-75A4F42BBF50}"/>
              </a:ext>
            </a:extLst>
          </p:cNvPr>
          <p:cNvSpPr txBox="1"/>
          <p:nvPr/>
        </p:nvSpPr>
        <p:spPr>
          <a:xfrm>
            <a:off x="7843237" y="2571016"/>
            <a:ext cx="954045" cy="307777"/>
          </a:xfrm>
          <a:prstGeom prst="rect">
            <a:avLst/>
          </a:prstGeom>
          <a:noFill/>
        </p:spPr>
        <p:txBody>
          <a:bodyPr wrap="square" rtlCol="0">
            <a:spAutoFit/>
          </a:bodyPr>
          <a:lstStyle/>
          <a:p>
            <a:r>
              <a:rPr lang="en-US" sz="1400" b="1" dirty="0">
                <a:solidFill>
                  <a:schemeClr val="bg2">
                    <a:lumMod val="10000"/>
                  </a:schemeClr>
                </a:solidFill>
              </a:rPr>
              <a:t>Sat: 29</a:t>
            </a:r>
          </a:p>
        </p:txBody>
      </p:sp>
      <p:sp>
        <p:nvSpPr>
          <p:cNvPr id="29" name="TextBox 28">
            <a:extLst>
              <a:ext uri="{FF2B5EF4-FFF2-40B4-BE49-F238E27FC236}">
                <a16:creationId xmlns:a16="http://schemas.microsoft.com/office/drawing/2014/main" id="{1E3E108A-BB7C-4333-A2A7-D5F6845D7837}"/>
              </a:ext>
            </a:extLst>
          </p:cNvPr>
          <p:cNvSpPr txBox="1"/>
          <p:nvPr/>
        </p:nvSpPr>
        <p:spPr>
          <a:xfrm>
            <a:off x="8138483" y="3750618"/>
            <a:ext cx="954045" cy="307777"/>
          </a:xfrm>
          <a:prstGeom prst="rect">
            <a:avLst/>
          </a:prstGeom>
          <a:noFill/>
        </p:spPr>
        <p:txBody>
          <a:bodyPr wrap="square" rtlCol="0">
            <a:spAutoFit/>
          </a:bodyPr>
          <a:lstStyle/>
          <a:p>
            <a:r>
              <a:rPr lang="en-US" sz="1400" b="1" dirty="0">
                <a:solidFill>
                  <a:schemeClr val="bg2">
                    <a:lumMod val="10000"/>
                  </a:schemeClr>
                </a:solidFill>
              </a:rPr>
              <a:t>Sat: 80</a:t>
            </a:r>
          </a:p>
        </p:txBody>
      </p:sp>
      <p:pic>
        <p:nvPicPr>
          <p:cNvPr id="31" name="Picture 30">
            <a:extLst>
              <a:ext uri="{FF2B5EF4-FFF2-40B4-BE49-F238E27FC236}">
                <a16:creationId xmlns:a16="http://schemas.microsoft.com/office/drawing/2014/main" id="{324257A7-FDC9-4F19-82E4-38388556EE0D}"/>
              </a:ext>
            </a:extLst>
          </p:cNvPr>
          <p:cNvPicPr>
            <a:picLocks noChangeAspect="1"/>
          </p:cNvPicPr>
          <p:nvPr/>
        </p:nvPicPr>
        <p:blipFill>
          <a:blip r:embed="rId6"/>
          <a:stretch>
            <a:fillRect/>
          </a:stretch>
        </p:blipFill>
        <p:spPr>
          <a:xfrm>
            <a:off x="1109272" y="6431598"/>
            <a:ext cx="9169179" cy="365792"/>
          </a:xfrm>
          <a:prstGeom prst="rect">
            <a:avLst/>
          </a:prstGeom>
        </p:spPr>
      </p:pic>
      <p:sp>
        <p:nvSpPr>
          <p:cNvPr id="32" name="TextBox 31">
            <a:extLst>
              <a:ext uri="{FF2B5EF4-FFF2-40B4-BE49-F238E27FC236}">
                <a16:creationId xmlns:a16="http://schemas.microsoft.com/office/drawing/2014/main" id="{72AFF1EE-CCD6-4E16-BB2C-ADCEA4BE63BE}"/>
              </a:ext>
            </a:extLst>
          </p:cNvPr>
          <p:cNvSpPr txBox="1"/>
          <p:nvPr/>
        </p:nvSpPr>
        <p:spPr>
          <a:xfrm>
            <a:off x="6030705" y="2614379"/>
            <a:ext cx="954045" cy="307777"/>
          </a:xfrm>
          <a:prstGeom prst="rect">
            <a:avLst/>
          </a:prstGeom>
          <a:noFill/>
        </p:spPr>
        <p:txBody>
          <a:bodyPr wrap="square" rtlCol="0">
            <a:spAutoFit/>
          </a:bodyPr>
          <a:lstStyle/>
          <a:p>
            <a:r>
              <a:rPr lang="en-US" sz="1400" b="1" dirty="0">
                <a:solidFill>
                  <a:schemeClr val="bg2">
                    <a:lumMod val="10000"/>
                  </a:schemeClr>
                </a:solidFill>
              </a:rPr>
              <a:t>Sat: 71</a:t>
            </a:r>
          </a:p>
        </p:txBody>
      </p:sp>
      <p:sp>
        <p:nvSpPr>
          <p:cNvPr id="6" name="TextBox 5">
            <a:extLst>
              <a:ext uri="{FF2B5EF4-FFF2-40B4-BE49-F238E27FC236}">
                <a16:creationId xmlns:a16="http://schemas.microsoft.com/office/drawing/2014/main" id="{1B05D29E-1570-41FD-92C1-B945E16D4813}"/>
              </a:ext>
            </a:extLst>
          </p:cNvPr>
          <p:cNvSpPr txBox="1"/>
          <p:nvPr/>
        </p:nvSpPr>
        <p:spPr>
          <a:xfrm>
            <a:off x="1706449" y="5434101"/>
            <a:ext cx="8775926" cy="369332"/>
          </a:xfrm>
          <a:prstGeom prst="rect">
            <a:avLst/>
          </a:prstGeom>
          <a:noFill/>
        </p:spPr>
        <p:txBody>
          <a:bodyPr wrap="square" rtlCol="0" anchor="ctr">
            <a:spAutoFit/>
          </a:bodyPr>
          <a:lstStyle/>
          <a:p>
            <a:pPr algn="ctr"/>
            <a:r>
              <a:rPr lang="en-US" sz="1800" i="1" dirty="0"/>
              <a:t>Standardized answer choices would allow for easier comparative analysis.</a:t>
            </a:r>
          </a:p>
        </p:txBody>
      </p:sp>
      <p:sp>
        <p:nvSpPr>
          <p:cNvPr id="33" name="Oval 32">
            <a:extLst>
              <a:ext uri="{FF2B5EF4-FFF2-40B4-BE49-F238E27FC236}">
                <a16:creationId xmlns:a16="http://schemas.microsoft.com/office/drawing/2014/main" id="{4A19EB9A-F403-423E-807D-5D95310C5B4A}"/>
              </a:ext>
            </a:extLst>
          </p:cNvPr>
          <p:cNvSpPr/>
          <p:nvPr/>
        </p:nvSpPr>
        <p:spPr>
          <a:xfrm>
            <a:off x="212033" y="314233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5</a:t>
            </a:r>
          </a:p>
        </p:txBody>
      </p:sp>
    </p:spTree>
    <p:extLst>
      <p:ext uri="{BB962C8B-B14F-4D97-AF65-F5344CB8AC3E}">
        <p14:creationId xmlns:p14="http://schemas.microsoft.com/office/powerpoint/2010/main" val="3379005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Education, finding contact information, and finding a place to submit a form have the lowest rates of success on the VA Main site.</a:t>
            </a:r>
          </a:p>
        </p:txBody>
      </p:sp>
      <p:sp>
        <p:nvSpPr>
          <p:cNvPr id="4" name="Slide Number Placeholder 3"/>
          <p:cNvSpPr>
            <a:spLocks noGrp="1"/>
          </p:cNvSpPr>
          <p:nvPr>
            <p:ph type="sldNum" sz="quarter" idx="12"/>
          </p:nvPr>
        </p:nvSpPr>
        <p:spPr/>
        <p:txBody>
          <a:bodyPr/>
          <a:lstStyle/>
          <a:p>
            <a:fld id="{C932CDCB-4B29-F641-AE31-D4360F16EBC3}" type="slidenum">
              <a:rPr lang="en-US" smtClean="0"/>
              <a:t>26</a:t>
            </a:fld>
            <a:endParaRPr lang="en-US" dirty="0"/>
          </a:p>
        </p:txBody>
      </p:sp>
      <p:sp>
        <p:nvSpPr>
          <p:cNvPr id="10" name="TextBox 9">
            <a:extLst>
              <a:ext uri="{FF2B5EF4-FFF2-40B4-BE49-F238E27FC236}">
                <a16:creationId xmlns:a16="http://schemas.microsoft.com/office/drawing/2014/main" id="{BB3427D0-2B15-4EB0-83A8-E5B47C487DCC}"/>
              </a:ext>
            </a:extLst>
          </p:cNvPr>
          <p:cNvSpPr txBox="1"/>
          <p:nvPr/>
        </p:nvSpPr>
        <p:spPr>
          <a:xfrm>
            <a:off x="2180033" y="1259165"/>
            <a:ext cx="7828759" cy="1015663"/>
          </a:xfrm>
          <a:prstGeom prst="rect">
            <a:avLst/>
          </a:prstGeom>
          <a:noFill/>
        </p:spPr>
        <p:txBody>
          <a:bodyPr wrap="square" rtlCol="0">
            <a:spAutoFit/>
          </a:bodyPr>
          <a:lstStyle/>
          <a:p>
            <a:pPr algn="ctr"/>
            <a:r>
              <a:rPr lang="en-US" sz="2000" dirty="0">
                <a:solidFill>
                  <a:schemeClr val="tx1">
                    <a:lumMod val="50000"/>
                    <a:lumOff val="50000"/>
                  </a:schemeClr>
                </a:solidFill>
              </a:rPr>
              <a:t>Please check the conflicts in which you served.</a:t>
            </a:r>
            <a:br>
              <a:rPr lang="en-US" sz="2000" dirty="0">
                <a:solidFill>
                  <a:schemeClr val="tx1">
                    <a:lumMod val="50000"/>
                    <a:lumOff val="50000"/>
                  </a:schemeClr>
                </a:solidFill>
              </a:rPr>
            </a:br>
            <a:r>
              <a:rPr lang="en-US" sz="2000" dirty="0">
                <a:solidFill>
                  <a:schemeClr val="tx1">
                    <a:lumMod val="50000"/>
                    <a:lumOff val="50000"/>
                  </a:schemeClr>
                </a:solidFill>
              </a:rPr>
              <a:t>X</a:t>
            </a:r>
            <a:br>
              <a:rPr lang="en-US" sz="2000" dirty="0">
                <a:solidFill>
                  <a:schemeClr val="tx1">
                    <a:lumMod val="50000"/>
                    <a:lumOff val="50000"/>
                  </a:schemeClr>
                </a:solidFill>
              </a:rPr>
            </a:br>
            <a:r>
              <a:rPr lang="en-US" sz="2000" dirty="0">
                <a:solidFill>
                  <a:schemeClr val="tx1">
                    <a:lumMod val="50000"/>
                    <a:lumOff val="50000"/>
                  </a:schemeClr>
                </a:solidFill>
              </a:rPr>
              <a:t>What information were you primarily looking for today?</a:t>
            </a:r>
          </a:p>
        </p:txBody>
      </p:sp>
      <p:sp>
        <p:nvSpPr>
          <p:cNvPr id="17" name="Footer Placeholder 3">
            <a:extLst>
              <a:ext uri="{FF2B5EF4-FFF2-40B4-BE49-F238E27FC236}">
                <a16:creationId xmlns:a16="http://schemas.microsoft.com/office/drawing/2014/main" id="{FF8CB490-FAFB-4C89-AA61-09C911AEAD41}"/>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pic>
        <p:nvPicPr>
          <p:cNvPr id="5" name="Picture 4">
            <a:extLst>
              <a:ext uri="{FF2B5EF4-FFF2-40B4-BE49-F238E27FC236}">
                <a16:creationId xmlns:a16="http://schemas.microsoft.com/office/drawing/2014/main" id="{09841494-A33E-4035-ABBB-53DCF782E2AF}"/>
              </a:ext>
            </a:extLst>
          </p:cNvPr>
          <p:cNvPicPr>
            <a:picLocks noChangeAspect="1"/>
          </p:cNvPicPr>
          <p:nvPr/>
        </p:nvPicPr>
        <p:blipFill>
          <a:blip r:embed="rId3"/>
          <a:stretch>
            <a:fillRect/>
          </a:stretch>
        </p:blipFill>
        <p:spPr>
          <a:xfrm>
            <a:off x="1573766" y="2535050"/>
            <a:ext cx="9041293" cy="3063785"/>
          </a:xfrm>
          <a:prstGeom prst="rect">
            <a:avLst/>
          </a:prstGeom>
        </p:spPr>
      </p:pic>
      <p:sp>
        <p:nvSpPr>
          <p:cNvPr id="9" name="Oval 8">
            <a:extLst>
              <a:ext uri="{FF2B5EF4-FFF2-40B4-BE49-F238E27FC236}">
                <a16:creationId xmlns:a16="http://schemas.microsoft.com/office/drawing/2014/main" id="{593C63BF-B7A9-4B6F-9B8A-669D8AC83F2C}"/>
              </a:ext>
            </a:extLst>
          </p:cNvPr>
          <p:cNvSpPr/>
          <p:nvPr/>
        </p:nvSpPr>
        <p:spPr>
          <a:xfrm>
            <a:off x="212033" y="314233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5</a:t>
            </a:r>
          </a:p>
        </p:txBody>
      </p:sp>
      <p:sp>
        <p:nvSpPr>
          <p:cNvPr id="11" name="Rectangle 10">
            <a:extLst>
              <a:ext uri="{FF2B5EF4-FFF2-40B4-BE49-F238E27FC236}">
                <a16:creationId xmlns:a16="http://schemas.microsoft.com/office/drawing/2014/main" id="{D8300C90-60FB-4AE8-82E3-EFDE82C020E5}"/>
              </a:ext>
            </a:extLst>
          </p:cNvPr>
          <p:cNvSpPr/>
          <p:nvPr/>
        </p:nvSpPr>
        <p:spPr>
          <a:xfrm>
            <a:off x="542453" y="1582330"/>
            <a:ext cx="1488484" cy="369332"/>
          </a:xfrm>
          <a:prstGeom prst="rect">
            <a:avLst/>
          </a:prstGeom>
        </p:spPr>
        <p:txBody>
          <a:bodyPr wrap="none">
            <a:spAutoFit/>
          </a:bodyPr>
          <a:lstStyle/>
          <a:p>
            <a:pPr algn="ctr"/>
            <a:r>
              <a:rPr lang="en-US" sz="1800" dirty="0">
                <a:solidFill>
                  <a:schemeClr val="tx1">
                    <a:lumMod val="50000"/>
                    <a:lumOff val="50000"/>
                  </a:schemeClr>
                </a:solidFill>
              </a:rPr>
              <a:t>VA Main Site</a:t>
            </a:r>
          </a:p>
        </p:txBody>
      </p:sp>
    </p:spTree>
    <p:extLst>
      <p:ext uri="{BB962C8B-B14F-4D97-AF65-F5344CB8AC3E}">
        <p14:creationId xmlns:p14="http://schemas.microsoft.com/office/powerpoint/2010/main" val="3210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Visitors to the main VA site have a number of recommendations for improvements, including broad updates and consistent info.</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4049669643"/>
              </p:ext>
            </p:extLst>
          </p:nvPr>
        </p:nvGraphicFramePr>
        <p:xfrm>
          <a:off x="609600" y="1419954"/>
          <a:ext cx="10969626" cy="4913948"/>
        </p:xfrm>
        <a:graphic>
          <a:graphicData uri="http://schemas.openxmlformats.org/drawingml/2006/table">
            <a:tbl>
              <a:tblPr firstRow="1" bandRow="1">
                <a:tableStyleId>{5C22544A-7EE6-4342-B048-85BDC9FD1C3A}</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Education </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75"/>
                    </a:solidFill>
                  </a:tcPr>
                </a:tc>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Submit a Form</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75"/>
                    </a:solidFill>
                  </a:tcPr>
                </a:tc>
                <a:extLst>
                  <a:ext uri="{0D108BD9-81ED-4DB2-BD59-A6C34878D82A}">
                    <a16:rowId xmlns:a16="http://schemas.microsoft.com/office/drawing/2014/main" val="10000"/>
                  </a:ext>
                </a:extLst>
              </a:tr>
              <a:tr h="370840">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“None of the Education applications worked for me today. I've attempted multiple times over the last 2 days and have received the following error: </a:t>
                      </a:r>
                      <a:r>
                        <a:rPr kumimoji="0" lang="en-US" sz="1400" b="1" i="0" u="none" strike="noStrike" kern="1200" cap="none" spc="0" normalizeH="0" baseline="0" noProof="0" dirty="0">
                          <a:ln>
                            <a:noFill/>
                          </a:ln>
                          <a:solidFill>
                            <a:srgbClr val="222B3C"/>
                          </a:solidFill>
                          <a:effectLst/>
                          <a:uLnTx/>
                          <a:uFillTx/>
                          <a:latin typeface="+mn-lt"/>
                          <a:ea typeface="+mn-ea"/>
                          <a:cs typeface="+mn-cs"/>
                        </a:rPr>
                        <a:t>Unexpected Error We're sorry, but an unexpected error has occurred. Please return to the main site and try again. Customer Support Information</a:t>
                      </a:r>
                      <a:r>
                        <a:rPr kumimoji="0" lang="en-US" sz="1400" b="0" i="0" u="none" strike="noStrike" kern="1200" cap="none" spc="0" normalizeH="0" baseline="0" noProof="0" dirty="0">
                          <a:ln>
                            <a:noFill/>
                          </a:ln>
                          <a:solidFill>
                            <a:srgbClr val="222B3C"/>
                          </a:solidFill>
                          <a:effectLst/>
                          <a:uLnTx/>
                          <a:uFillTx/>
                          <a:latin typeface="+mn-lt"/>
                          <a:ea typeface="+mn-ea"/>
                          <a:cs typeface="+mn-cs"/>
                        </a:rPr>
                        <a:t>.”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11, 03/26/18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“i</a:t>
                      </a:r>
                      <a:r>
                        <a:rPr kumimoji="0" lang="en-US" sz="1400" b="1" i="0" u="none" strike="noStrike" kern="1200" cap="none" spc="0" normalizeH="0" baseline="0" noProof="0" dirty="0">
                          <a:ln>
                            <a:noFill/>
                          </a:ln>
                          <a:solidFill>
                            <a:srgbClr val="222B3C"/>
                          </a:solidFill>
                          <a:effectLst/>
                          <a:uLnTx/>
                          <a:uFillTx/>
                          <a:latin typeface="+mn-lt"/>
                          <a:ea typeface="+mn-ea"/>
                          <a:cs typeface="+mn-cs"/>
                        </a:rPr>
                        <a:t>nformation about available education benefits was unavailable. </a:t>
                      </a:r>
                      <a:r>
                        <a:rPr kumimoji="0" lang="en-US" sz="1400" b="0" i="0" u="none" strike="noStrike" kern="1200" cap="none" spc="0" normalizeH="0" baseline="0" noProof="0" dirty="0">
                          <a:ln>
                            <a:noFill/>
                          </a:ln>
                          <a:solidFill>
                            <a:srgbClr val="222B3C"/>
                          </a:solidFill>
                          <a:effectLst/>
                          <a:uLnTx/>
                          <a:uFillTx/>
                          <a:latin typeface="+mn-lt"/>
                          <a:ea typeface="+mn-ea"/>
                          <a:cs typeface="+mn-cs"/>
                        </a:rPr>
                        <a:t>site appeared to be down or time of day may have been the issue... 2251 est.”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70, 03/14/18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Education enrollment status is limited to the time the VA opens and closes.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I don't understand why I cant look at my education benefits because it is not between 10am-6pm eastern time </a:t>
                      </a:r>
                      <a:r>
                        <a:rPr kumimoji="0" lang="en-US" sz="1400" b="0" i="0" u="none" strike="noStrike" kern="1200" cap="none" spc="0" normalizeH="0" baseline="0" noProof="0" dirty="0" err="1">
                          <a:ln>
                            <a:noFill/>
                          </a:ln>
                          <a:solidFill>
                            <a:schemeClr val="bg2">
                              <a:lumMod val="10000"/>
                            </a:schemeClr>
                          </a:solidFill>
                          <a:effectLst/>
                          <a:uLnTx/>
                          <a:uFillTx/>
                          <a:latin typeface="+mn-lt"/>
                          <a:ea typeface="+mn-ea"/>
                          <a:cs typeface="+mn-cs"/>
                        </a:rPr>
                        <a:t>smdh</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0, 03/01/2018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for the past month I have been trying to see if my education attendance has been reported </a:t>
                      </a:r>
                      <a:r>
                        <a:rPr kumimoji="0" lang="en-US" sz="1400" b="0" i="0" u="none" strike="noStrike" kern="1200" cap="none" spc="0" normalizeH="0" baseline="0" noProof="0" dirty="0">
                          <a:ln>
                            <a:noFill/>
                          </a:ln>
                          <a:solidFill>
                            <a:srgbClr val="222B3C"/>
                          </a:solidFill>
                          <a:effectLst/>
                          <a:uLnTx/>
                          <a:uFillTx/>
                          <a:latin typeface="+mn-lt"/>
                          <a:ea typeface="+mn-ea"/>
                          <a:cs typeface="+mn-cs"/>
                        </a:rPr>
                        <a:t>and I can not see if I am being reported to the VA as a student and I call everyday with no answer.”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0, 02/26/18</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An eventual merge with TRICARE online.</a:t>
                      </a:r>
                      <a:r>
                        <a:rPr kumimoji="0" lang="en-US" sz="1400" b="0" i="0" u="none" strike="noStrike" kern="1200" cap="none" spc="0" normalizeH="0" baseline="0" noProof="0" dirty="0">
                          <a:ln>
                            <a:noFill/>
                          </a:ln>
                          <a:solidFill>
                            <a:srgbClr val="222B3C"/>
                          </a:solidFill>
                          <a:effectLst/>
                          <a:uLnTx/>
                          <a:uFillTx/>
                          <a:latin typeface="+mn-lt"/>
                          <a:ea typeface="+mn-ea"/>
                          <a:cs typeface="+mn-cs"/>
                        </a:rPr>
                        <a:t> I can obtain a lot of my medical information from their site, so it would be great if it were all in one system. That way, if I seek treatment at the VA, they can access the same information provided at my primary medical treatment facility.</a:t>
                      </a:r>
                      <a:r>
                        <a:rPr kumimoji="0" lang="en-US" sz="1400" b="0" i="0" u="none" strike="noStrike" kern="1200" cap="none" spc="0" normalizeH="0" baseline="0" noProof="0" dirty="0">
                          <a:ln>
                            <a:noFill/>
                          </a:ln>
                          <a:solidFill>
                            <a:schemeClr val="tx1"/>
                          </a:solidFill>
                          <a:effectLst/>
                          <a:uLnTx/>
                          <a:uFillTx/>
                          <a:latin typeface="+mn-lt"/>
                          <a:ea typeface="+mn-ea"/>
                          <a:cs typeface="+mn-cs"/>
                        </a:rPr>
                        <a:t>”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100, 03/30/18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Better navigation tools and options. </a:t>
                      </a:r>
                      <a:r>
                        <a:rPr kumimoji="0" lang="en-US" sz="1400" b="0" i="0" u="none" strike="noStrike" kern="1200" cap="none" spc="0" normalizeH="0" baseline="0" noProof="0" dirty="0">
                          <a:ln>
                            <a:noFill/>
                          </a:ln>
                          <a:solidFill>
                            <a:schemeClr val="tx1"/>
                          </a:solidFill>
                          <a:effectLst/>
                          <a:uLnTx/>
                          <a:uFillTx/>
                          <a:latin typeface="+mn-lt"/>
                          <a:ea typeface="+mn-ea"/>
                          <a:cs typeface="+mn-cs"/>
                        </a:rPr>
                        <a:t>I find what I am looking for eventually, but it does take persistence. My fear is other vets who are not as persistent or tech and health savvy may not be well served by this VA portal.”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37, 03/28/18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Maybe just better access to submitted claims documents.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I could never view my docs submitted and was unsure if they were in the proper area. Other than that, the site is very helpful and informative. Nice job with all the upgrades! Thank you for your support to our Veteran's.”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18, 11/20/2017</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C932CDCB-4B29-F641-AE31-D4360F16EBC3}" type="slidenum">
              <a:rPr lang="en-US" smtClean="0"/>
              <a:pPr/>
              <a:t>27</a:t>
            </a:fld>
            <a:endParaRPr lang="en-US" dirty="0"/>
          </a:p>
        </p:txBody>
      </p:sp>
      <p:sp>
        <p:nvSpPr>
          <p:cNvPr id="7" name="Text Placeholder 6"/>
          <p:cNvSpPr>
            <a:spLocks noGrp="1"/>
          </p:cNvSpPr>
          <p:nvPr>
            <p:ph type="body" sz="quarter" idx="13"/>
          </p:nvPr>
        </p:nvSpPr>
        <p:spPr/>
        <p:txBody>
          <a:bodyPr>
            <a:normAutofit/>
          </a:bodyPr>
          <a:lstStyle/>
          <a:p>
            <a:r>
              <a:rPr lang="en-US" sz="1600" dirty="0"/>
              <a:t>If you could suggest one improvement to the VA.gov web site, what would it be?</a:t>
            </a:r>
          </a:p>
        </p:txBody>
      </p:sp>
      <p:sp>
        <p:nvSpPr>
          <p:cNvPr id="47" name="Rectangle 1"/>
          <p:cNvSpPr>
            <a:spLocks noChangeArrowheads="1"/>
          </p:cNvSpPr>
          <p:nvPr/>
        </p:nvSpPr>
        <p:spPr bwMode="auto">
          <a:xfrm>
            <a:off x="2242554" y="2461690"/>
            <a:ext cx="184683" cy="6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pPr defTabSz="914126" eaLnBrk="0" fontAlgn="base" hangingPunct="0">
              <a:spcBef>
                <a:spcPct val="0"/>
              </a:spcBef>
              <a:spcAft>
                <a:spcPct val="0"/>
              </a:spcAft>
            </a:pPr>
            <a:br>
              <a:rPr lang="en-US" altLang="en-US" sz="1799" dirty="0">
                <a:latin typeface="Arial" panose="020B0604020202020204" pitchFamily="34" charset="0"/>
              </a:rPr>
            </a:br>
            <a:endParaRPr lang="en-US" altLang="en-US" sz="1799" dirty="0">
              <a:latin typeface="Arial" panose="020B0604020202020204" pitchFamily="34" charset="0"/>
            </a:endParaRPr>
          </a:p>
        </p:txBody>
      </p:sp>
      <p:pic>
        <p:nvPicPr>
          <p:cNvPr id="8" name="Picture 7">
            <a:extLst>
              <a:ext uri="{FF2B5EF4-FFF2-40B4-BE49-F238E27FC236}">
                <a16:creationId xmlns:a16="http://schemas.microsoft.com/office/drawing/2014/main" id="{322C0BF7-BE66-46F7-A00F-A45E00DBAC69}"/>
              </a:ext>
            </a:extLst>
          </p:cNvPr>
          <p:cNvPicPr>
            <a:picLocks noChangeAspect="1"/>
          </p:cNvPicPr>
          <p:nvPr/>
        </p:nvPicPr>
        <p:blipFill>
          <a:blip r:embed="rId3"/>
          <a:stretch>
            <a:fillRect/>
          </a:stretch>
        </p:blipFill>
        <p:spPr>
          <a:xfrm>
            <a:off x="1109272" y="6431598"/>
            <a:ext cx="9169179" cy="365792"/>
          </a:xfrm>
          <a:prstGeom prst="rect">
            <a:avLst/>
          </a:prstGeom>
        </p:spPr>
      </p:pic>
      <p:sp>
        <p:nvSpPr>
          <p:cNvPr id="9" name="Oval 8">
            <a:extLst>
              <a:ext uri="{FF2B5EF4-FFF2-40B4-BE49-F238E27FC236}">
                <a16:creationId xmlns:a16="http://schemas.microsoft.com/office/drawing/2014/main" id="{76A4A9F6-AA23-4341-A751-A34BF916D97F}"/>
              </a:ext>
            </a:extLst>
          </p:cNvPr>
          <p:cNvSpPr/>
          <p:nvPr/>
        </p:nvSpPr>
        <p:spPr>
          <a:xfrm>
            <a:off x="212033" y="314233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5</a:t>
            </a:r>
          </a:p>
        </p:txBody>
      </p:sp>
    </p:spTree>
    <p:extLst>
      <p:ext uri="{BB962C8B-B14F-4D97-AF65-F5344CB8AC3E}">
        <p14:creationId xmlns:p14="http://schemas.microsoft.com/office/powerpoint/2010/main" val="421674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DFE7-F0A8-4207-9DAB-16FF12E47CAA}"/>
              </a:ext>
            </a:extLst>
          </p:cNvPr>
          <p:cNvSpPr>
            <a:spLocks noGrp="1"/>
          </p:cNvSpPr>
          <p:nvPr>
            <p:ph type="title"/>
          </p:nvPr>
        </p:nvSpPr>
        <p:spPr>
          <a:xfrm>
            <a:off x="609441" y="83227"/>
            <a:ext cx="11471723" cy="888608"/>
          </a:xfrm>
        </p:spPr>
        <p:txBody>
          <a:bodyPr>
            <a:noAutofit/>
          </a:bodyPr>
          <a:lstStyle/>
          <a:p>
            <a:r>
              <a:rPr lang="en-US" dirty="0"/>
              <a:t>Visitors who access a different VA site before taking the VA Main survey have lower satisfaction than those who do not.</a:t>
            </a:r>
            <a:endParaRPr lang="en-US" b="0" dirty="0"/>
          </a:p>
        </p:txBody>
      </p:sp>
      <p:sp>
        <p:nvSpPr>
          <p:cNvPr id="3" name="Slide Number Placeholder 2">
            <a:extLst>
              <a:ext uri="{FF2B5EF4-FFF2-40B4-BE49-F238E27FC236}">
                <a16:creationId xmlns:a16="http://schemas.microsoft.com/office/drawing/2014/main" id="{3C21CEAF-2E42-47DB-9E24-403F02CE7BE3}"/>
              </a:ext>
            </a:extLst>
          </p:cNvPr>
          <p:cNvSpPr>
            <a:spLocks noGrp="1"/>
          </p:cNvSpPr>
          <p:nvPr>
            <p:ph type="sldNum" sz="quarter" idx="12"/>
          </p:nvPr>
        </p:nvSpPr>
        <p:spPr/>
        <p:txBody>
          <a:bodyPr/>
          <a:lstStyle/>
          <a:p>
            <a:fld id="{D649A89B-ECCC-4B84-859C-B0C7E71A58EC}" type="slidenum">
              <a:rPr lang="en-US" smtClean="0"/>
              <a:t>28</a:t>
            </a:fld>
            <a:endParaRPr lang="en-US"/>
          </a:p>
        </p:txBody>
      </p:sp>
      <p:graphicFrame>
        <p:nvGraphicFramePr>
          <p:cNvPr id="74" name="Chart 73">
            <a:extLst>
              <a:ext uri="{FF2B5EF4-FFF2-40B4-BE49-F238E27FC236}">
                <a16:creationId xmlns:a16="http://schemas.microsoft.com/office/drawing/2014/main" id="{3D10B9D7-80C3-46F5-99AF-63BC71A9404D}"/>
              </a:ext>
            </a:extLst>
          </p:cNvPr>
          <p:cNvGraphicFramePr/>
          <p:nvPr>
            <p:extLst/>
          </p:nvPr>
        </p:nvGraphicFramePr>
        <p:xfrm>
          <a:off x="609441" y="2693027"/>
          <a:ext cx="3233148" cy="2700320"/>
        </p:xfrm>
        <a:graphic>
          <a:graphicData uri="http://schemas.openxmlformats.org/drawingml/2006/chart">
            <c:chart xmlns:c="http://schemas.openxmlformats.org/drawingml/2006/chart" xmlns:r="http://schemas.openxmlformats.org/officeDocument/2006/relationships" r:id="rId2"/>
          </a:graphicData>
        </a:graphic>
      </p:graphicFrame>
      <p:sp>
        <p:nvSpPr>
          <p:cNvPr id="75" name="TextBox 74">
            <a:extLst>
              <a:ext uri="{FF2B5EF4-FFF2-40B4-BE49-F238E27FC236}">
                <a16:creationId xmlns:a16="http://schemas.microsoft.com/office/drawing/2014/main" id="{C49CD489-B392-403E-AA37-4509642B44F5}"/>
              </a:ext>
            </a:extLst>
          </p:cNvPr>
          <p:cNvSpPr txBox="1"/>
          <p:nvPr/>
        </p:nvSpPr>
        <p:spPr>
          <a:xfrm>
            <a:off x="2562300" y="4776619"/>
            <a:ext cx="1121828" cy="276999"/>
          </a:xfrm>
          <a:prstGeom prst="rect">
            <a:avLst/>
          </a:prstGeom>
          <a:noFill/>
        </p:spPr>
        <p:txBody>
          <a:bodyPr wrap="square" rtlCol="0">
            <a:spAutoFit/>
          </a:bodyPr>
          <a:lstStyle/>
          <a:p>
            <a:r>
              <a:rPr lang="en-US" sz="1200" dirty="0">
                <a:solidFill>
                  <a:schemeClr val="tx1">
                    <a:lumMod val="50000"/>
                    <a:lumOff val="50000"/>
                  </a:schemeClr>
                </a:solidFill>
              </a:rPr>
              <a:t>n=4,061</a:t>
            </a:r>
          </a:p>
        </p:txBody>
      </p:sp>
      <p:sp>
        <p:nvSpPr>
          <p:cNvPr id="76" name="Rectangle 75">
            <a:extLst>
              <a:ext uri="{FF2B5EF4-FFF2-40B4-BE49-F238E27FC236}">
                <a16:creationId xmlns:a16="http://schemas.microsoft.com/office/drawing/2014/main" id="{4D6DB6C8-EF9C-4190-B839-1D56BE64A41E}"/>
              </a:ext>
            </a:extLst>
          </p:cNvPr>
          <p:cNvSpPr/>
          <p:nvPr/>
        </p:nvSpPr>
        <p:spPr>
          <a:xfrm>
            <a:off x="1473438" y="2473160"/>
            <a:ext cx="1488484" cy="369332"/>
          </a:xfrm>
          <a:prstGeom prst="rect">
            <a:avLst/>
          </a:prstGeom>
        </p:spPr>
        <p:txBody>
          <a:bodyPr wrap="none">
            <a:spAutoFit/>
          </a:bodyPr>
          <a:lstStyle/>
          <a:p>
            <a:pPr algn="ctr"/>
            <a:r>
              <a:rPr lang="en-US" sz="1800" dirty="0">
                <a:solidFill>
                  <a:schemeClr val="tx1">
                    <a:lumMod val="50000"/>
                    <a:lumOff val="50000"/>
                  </a:schemeClr>
                </a:solidFill>
              </a:rPr>
              <a:t>VA Main Site</a:t>
            </a:r>
          </a:p>
        </p:txBody>
      </p:sp>
      <p:sp>
        <p:nvSpPr>
          <p:cNvPr id="84" name="TextBox 83">
            <a:extLst>
              <a:ext uri="{FF2B5EF4-FFF2-40B4-BE49-F238E27FC236}">
                <a16:creationId xmlns:a16="http://schemas.microsoft.com/office/drawing/2014/main" id="{A27A45E3-754C-425D-85BB-277BE16F026D}"/>
              </a:ext>
            </a:extLst>
          </p:cNvPr>
          <p:cNvSpPr txBox="1"/>
          <p:nvPr/>
        </p:nvSpPr>
        <p:spPr>
          <a:xfrm>
            <a:off x="110101" y="1165358"/>
            <a:ext cx="4434190" cy="1015663"/>
          </a:xfrm>
          <a:prstGeom prst="rect">
            <a:avLst/>
          </a:prstGeom>
          <a:noFill/>
        </p:spPr>
        <p:txBody>
          <a:bodyPr wrap="square" rtlCol="0">
            <a:spAutoFit/>
          </a:bodyPr>
          <a:lstStyle/>
          <a:p>
            <a:pPr marL="0" marR="0" lvl="0" indent="0" algn="ctr" defTabSz="609493" rtl="0" eaLnBrk="1" fontAlgn="auto" latinLnBrk="0" hangingPunct="1">
              <a:lnSpc>
                <a:spcPct val="100000"/>
              </a:lnSpc>
              <a:spcBef>
                <a:spcPts val="0"/>
              </a:spcBef>
              <a:spcAft>
                <a:spcPts val="0"/>
              </a:spcAft>
              <a:buClrTx/>
              <a:buSzTx/>
              <a:buFontTx/>
              <a:buNone/>
              <a:tabLst/>
              <a:defRPr/>
            </a:pPr>
            <a:r>
              <a:rPr lang="en-US" sz="2000" dirty="0">
                <a:solidFill>
                  <a:srgbClr val="222B3C">
                    <a:lumMod val="50000"/>
                    <a:lumOff val="50000"/>
                  </a:srgbClr>
                </a:solidFill>
                <a:latin typeface="Arial"/>
              </a:rPr>
              <a:t>Have you visited any other Veterans Affairs websites during your browsing experience today?</a:t>
            </a:r>
            <a:endParaRPr kumimoji="0" lang="en-US" sz="2000" b="0" i="0" u="none" strike="noStrike" kern="1200" cap="none" spc="0" normalizeH="0" baseline="0" noProof="0" dirty="0">
              <a:ln>
                <a:noFill/>
              </a:ln>
              <a:solidFill>
                <a:srgbClr val="222B3C">
                  <a:lumMod val="50000"/>
                  <a:lumOff val="50000"/>
                </a:srgbClr>
              </a:solidFill>
              <a:effectLst/>
              <a:uLnTx/>
              <a:uFillTx/>
              <a:latin typeface="Arial"/>
              <a:ea typeface="+mn-ea"/>
              <a:cs typeface="+mn-cs"/>
            </a:endParaRPr>
          </a:p>
        </p:txBody>
      </p:sp>
      <p:pic>
        <p:nvPicPr>
          <p:cNvPr id="31" name="Picture 30">
            <a:extLst>
              <a:ext uri="{FF2B5EF4-FFF2-40B4-BE49-F238E27FC236}">
                <a16:creationId xmlns:a16="http://schemas.microsoft.com/office/drawing/2014/main" id="{324257A7-FDC9-4F19-82E4-38388556EE0D}"/>
              </a:ext>
            </a:extLst>
          </p:cNvPr>
          <p:cNvPicPr>
            <a:picLocks noChangeAspect="1"/>
          </p:cNvPicPr>
          <p:nvPr/>
        </p:nvPicPr>
        <p:blipFill>
          <a:blip r:embed="rId3"/>
          <a:stretch>
            <a:fillRect/>
          </a:stretch>
        </p:blipFill>
        <p:spPr>
          <a:xfrm>
            <a:off x="1109272" y="6431598"/>
            <a:ext cx="9169179" cy="365792"/>
          </a:xfrm>
          <a:prstGeom prst="rect">
            <a:avLst/>
          </a:prstGeom>
        </p:spPr>
      </p:pic>
      <p:sp>
        <p:nvSpPr>
          <p:cNvPr id="7" name="Arrow: Left 6">
            <a:extLst>
              <a:ext uri="{FF2B5EF4-FFF2-40B4-BE49-F238E27FC236}">
                <a16:creationId xmlns:a16="http://schemas.microsoft.com/office/drawing/2014/main" id="{0878A6CE-BCD3-4D08-8360-EE3A66DA3160}"/>
              </a:ext>
            </a:extLst>
          </p:cNvPr>
          <p:cNvSpPr/>
          <p:nvPr/>
        </p:nvSpPr>
        <p:spPr>
          <a:xfrm rot="10800000">
            <a:off x="3602443" y="3458375"/>
            <a:ext cx="1348247" cy="736600"/>
          </a:xfrm>
          <a:prstGeom prst="leftArrow">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BB180AB-7EF4-4C31-82B4-B25E6F5B0E15}"/>
              </a:ext>
            </a:extLst>
          </p:cNvPr>
          <p:cNvSpPr txBox="1"/>
          <p:nvPr/>
        </p:nvSpPr>
        <p:spPr>
          <a:xfrm>
            <a:off x="5924392" y="1164791"/>
            <a:ext cx="5648772" cy="707886"/>
          </a:xfrm>
          <a:prstGeom prst="rect">
            <a:avLst/>
          </a:prstGeom>
          <a:noFill/>
        </p:spPr>
        <p:txBody>
          <a:bodyPr wrap="square" rtlCol="0">
            <a:spAutoFit/>
          </a:bodyPr>
          <a:lstStyle/>
          <a:p>
            <a:pPr marL="0" marR="0" lvl="0" indent="0" algn="ctr" defTabSz="609493" rtl="0" eaLnBrk="1" fontAlgn="auto" latinLnBrk="0" hangingPunct="1">
              <a:lnSpc>
                <a:spcPct val="100000"/>
              </a:lnSpc>
              <a:spcBef>
                <a:spcPts val="0"/>
              </a:spcBef>
              <a:spcAft>
                <a:spcPts val="0"/>
              </a:spcAft>
              <a:buClrTx/>
              <a:buSzTx/>
              <a:buFontTx/>
              <a:buNone/>
              <a:tabLst/>
              <a:defRPr/>
            </a:pPr>
            <a:r>
              <a:rPr lang="en-US" sz="2000" dirty="0">
                <a:solidFill>
                  <a:srgbClr val="222B3C">
                    <a:lumMod val="50000"/>
                    <a:lumOff val="50000"/>
                  </a:srgbClr>
                </a:solidFill>
                <a:latin typeface="Arial"/>
              </a:rPr>
              <a:t>Which sites did you visit during your online experience today? Please select all that apply.</a:t>
            </a:r>
            <a:endParaRPr kumimoji="0" lang="en-US" sz="2000" b="0" i="0" u="none" strike="noStrike" kern="1200" cap="none" spc="0" normalizeH="0" baseline="0" noProof="0" dirty="0">
              <a:ln>
                <a:noFill/>
              </a:ln>
              <a:solidFill>
                <a:srgbClr val="222B3C">
                  <a:lumMod val="50000"/>
                  <a:lumOff val="50000"/>
                </a:srgbClr>
              </a:solidFill>
              <a:effectLst/>
              <a:uLnTx/>
              <a:uFillTx/>
              <a:latin typeface="Arial"/>
              <a:ea typeface="+mn-ea"/>
              <a:cs typeface="+mn-cs"/>
            </a:endParaRPr>
          </a:p>
        </p:txBody>
      </p:sp>
      <p:graphicFrame>
        <p:nvGraphicFramePr>
          <p:cNvPr id="34" name="Chart 33">
            <a:extLst>
              <a:ext uri="{FF2B5EF4-FFF2-40B4-BE49-F238E27FC236}">
                <a16:creationId xmlns:a16="http://schemas.microsoft.com/office/drawing/2014/main" id="{4CDDD320-FB11-4BAA-BF20-5515D8F58596}"/>
              </a:ext>
            </a:extLst>
          </p:cNvPr>
          <p:cNvGraphicFramePr/>
          <p:nvPr>
            <p:extLst/>
          </p:nvPr>
        </p:nvGraphicFramePr>
        <p:xfrm>
          <a:off x="5273963" y="1872676"/>
          <a:ext cx="6586603" cy="4472705"/>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a:extLst>
              <a:ext uri="{FF2B5EF4-FFF2-40B4-BE49-F238E27FC236}">
                <a16:creationId xmlns:a16="http://schemas.microsoft.com/office/drawing/2014/main" id="{7AD8949D-E725-4E6B-8587-F7E1D3AEB4EF}"/>
              </a:ext>
            </a:extLst>
          </p:cNvPr>
          <p:cNvSpPr txBox="1"/>
          <p:nvPr/>
        </p:nvSpPr>
        <p:spPr>
          <a:xfrm>
            <a:off x="6075940" y="4931682"/>
            <a:ext cx="1052946" cy="461665"/>
          </a:xfrm>
          <a:prstGeom prst="rect">
            <a:avLst/>
          </a:prstGeom>
          <a:noFill/>
        </p:spPr>
        <p:txBody>
          <a:bodyPr wrap="square" rtlCol="0">
            <a:spAutoFit/>
          </a:bodyPr>
          <a:lstStyle/>
          <a:p>
            <a:r>
              <a:rPr lang="en-US" b="1" dirty="0">
                <a:solidFill>
                  <a:schemeClr val="bg1"/>
                </a:solidFill>
              </a:rPr>
              <a:t>56</a:t>
            </a:r>
          </a:p>
        </p:txBody>
      </p:sp>
      <p:sp>
        <p:nvSpPr>
          <p:cNvPr id="36" name="TextBox 35">
            <a:extLst>
              <a:ext uri="{FF2B5EF4-FFF2-40B4-BE49-F238E27FC236}">
                <a16:creationId xmlns:a16="http://schemas.microsoft.com/office/drawing/2014/main" id="{A60D293F-E984-4A7A-9104-E78162A37D25}"/>
              </a:ext>
            </a:extLst>
          </p:cNvPr>
          <p:cNvSpPr txBox="1"/>
          <p:nvPr/>
        </p:nvSpPr>
        <p:spPr>
          <a:xfrm>
            <a:off x="7285905" y="4931682"/>
            <a:ext cx="1052946" cy="461665"/>
          </a:xfrm>
          <a:prstGeom prst="rect">
            <a:avLst/>
          </a:prstGeom>
          <a:noFill/>
        </p:spPr>
        <p:txBody>
          <a:bodyPr wrap="square" rtlCol="0">
            <a:spAutoFit/>
          </a:bodyPr>
          <a:lstStyle/>
          <a:p>
            <a:r>
              <a:rPr lang="en-US" b="1" dirty="0">
                <a:solidFill>
                  <a:schemeClr val="bg1"/>
                </a:solidFill>
              </a:rPr>
              <a:t>55</a:t>
            </a:r>
          </a:p>
        </p:txBody>
      </p:sp>
      <p:sp>
        <p:nvSpPr>
          <p:cNvPr id="37" name="TextBox 36">
            <a:extLst>
              <a:ext uri="{FF2B5EF4-FFF2-40B4-BE49-F238E27FC236}">
                <a16:creationId xmlns:a16="http://schemas.microsoft.com/office/drawing/2014/main" id="{B68B161E-AC07-448C-B5A0-3E9E55B52C64}"/>
              </a:ext>
            </a:extLst>
          </p:cNvPr>
          <p:cNvSpPr txBox="1"/>
          <p:nvPr/>
        </p:nvSpPr>
        <p:spPr>
          <a:xfrm>
            <a:off x="8495870" y="4931682"/>
            <a:ext cx="1052946" cy="461665"/>
          </a:xfrm>
          <a:prstGeom prst="rect">
            <a:avLst/>
          </a:prstGeom>
          <a:noFill/>
        </p:spPr>
        <p:txBody>
          <a:bodyPr wrap="square" rtlCol="0">
            <a:spAutoFit/>
          </a:bodyPr>
          <a:lstStyle/>
          <a:p>
            <a:r>
              <a:rPr lang="en-US" b="1" dirty="0">
                <a:solidFill>
                  <a:schemeClr val="bg1"/>
                </a:solidFill>
              </a:rPr>
              <a:t>46</a:t>
            </a:r>
          </a:p>
        </p:txBody>
      </p:sp>
      <p:sp>
        <p:nvSpPr>
          <p:cNvPr id="38" name="TextBox 37">
            <a:extLst>
              <a:ext uri="{FF2B5EF4-FFF2-40B4-BE49-F238E27FC236}">
                <a16:creationId xmlns:a16="http://schemas.microsoft.com/office/drawing/2014/main" id="{5692AA87-58CA-4DD5-A7DA-52113DF39831}"/>
              </a:ext>
            </a:extLst>
          </p:cNvPr>
          <p:cNvSpPr txBox="1"/>
          <p:nvPr/>
        </p:nvSpPr>
        <p:spPr>
          <a:xfrm>
            <a:off x="9751978" y="4931682"/>
            <a:ext cx="1052946" cy="461665"/>
          </a:xfrm>
          <a:prstGeom prst="rect">
            <a:avLst/>
          </a:prstGeom>
          <a:noFill/>
        </p:spPr>
        <p:txBody>
          <a:bodyPr wrap="square" rtlCol="0">
            <a:spAutoFit/>
          </a:bodyPr>
          <a:lstStyle/>
          <a:p>
            <a:r>
              <a:rPr lang="en-US" b="1" dirty="0">
                <a:solidFill>
                  <a:schemeClr val="bg1"/>
                </a:solidFill>
              </a:rPr>
              <a:t>57</a:t>
            </a:r>
          </a:p>
        </p:txBody>
      </p:sp>
      <p:sp>
        <p:nvSpPr>
          <p:cNvPr id="39" name="TextBox 38">
            <a:extLst>
              <a:ext uri="{FF2B5EF4-FFF2-40B4-BE49-F238E27FC236}">
                <a16:creationId xmlns:a16="http://schemas.microsoft.com/office/drawing/2014/main" id="{41F0877A-EAAB-4CF7-B02D-5CDE49001FBE}"/>
              </a:ext>
            </a:extLst>
          </p:cNvPr>
          <p:cNvSpPr txBox="1"/>
          <p:nvPr/>
        </p:nvSpPr>
        <p:spPr>
          <a:xfrm>
            <a:off x="10983401" y="4931681"/>
            <a:ext cx="1052946" cy="461665"/>
          </a:xfrm>
          <a:prstGeom prst="rect">
            <a:avLst/>
          </a:prstGeom>
          <a:noFill/>
        </p:spPr>
        <p:txBody>
          <a:bodyPr wrap="square" rtlCol="0">
            <a:spAutoFit/>
          </a:bodyPr>
          <a:lstStyle/>
          <a:p>
            <a:r>
              <a:rPr lang="en-US" b="1" dirty="0">
                <a:solidFill>
                  <a:schemeClr val="bg1"/>
                </a:solidFill>
              </a:rPr>
              <a:t>41</a:t>
            </a:r>
          </a:p>
        </p:txBody>
      </p:sp>
      <p:sp>
        <p:nvSpPr>
          <p:cNvPr id="40" name="TextBox 39">
            <a:extLst>
              <a:ext uri="{FF2B5EF4-FFF2-40B4-BE49-F238E27FC236}">
                <a16:creationId xmlns:a16="http://schemas.microsoft.com/office/drawing/2014/main" id="{39F1136F-DAA9-4120-BAA2-5BCA843680D0}"/>
              </a:ext>
            </a:extLst>
          </p:cNvPr>
          <p:cNvSpPr txBox="1"/>
          <p:nvPr/>
        </p:nvSpPr>
        <p:spPr>
          <a:xfrm>
            <a:off x="1207266" y="4652986"/>
            <a:ext cx="954045" cy="307777"/>
          </a:xfrm>
          <a:prstGeom prst="rect">
            <a:avLst/>
          </a:prstGeom>
          <a:noFill/>
        </p:spPr>
        <p:txBody>
          <a:bodyPr wrap="square" rtlCol="0">
            <a:spAutoFit/>
          </a:bodyPr>
          <a:lstStyle/>
          <a:p>
            <a:r>
              <a:rPr lang="en-US" sz="1400" b="1" dirty="0">
                <a:solidFill>
                  <a:schemeClr val="bg2">
                    <a:lumMod val="10000"/>
                  </a:schemeClr>
                </a:solidFill>
              </a:rPr>
              <a:t>Sat: 52</a:t>
            </a:r>
          </a:p>
        </p:txBody>
      </p:sp>
      <p:sp>
        <p:nvSpPr>
          <p:cNvPr id="41" name="TextBox 40">
            <a:extLst>
              <a:ext uri="{FF2B5EF4-FFF2-40B4-BE49-F238E27FC236}">
                <a16:creationId xmlns:a16="http://schemas.microsoft.com/office/drawing/2014/main" id="{A3A5D45E-FA1A-4079-AD44-3F76C7346BAE}"/>
              </a:ext>
            </a:extLst>
          </p:cNvPr>
          <p:cNvSpPr txBox="1"/>
          <p:nvPr/>
        </p:nvSpPr>
        <p:spPr>
          <a:xfrm>
            <a:off x="1420497" y="3354498"/>
            <a:ext cx="954045" cy="307777"/>
          </a:xfrm>
          <a:prstGeom prst="rect">
            <a:avLst/>
          </a:prstGeom>
          <a:noFill/>
        </p:spPr>
        <p:txBody>
          <a:bodyPr wrap="square" rtlCol="0">
            <a:spAutoFit/>
          </a:bodyPr>
          <a:lstStyle/>
          <a:p>
            <a:r>
              <a:rPr lang="en-US" sz="1400" b="1" dirty="0">
                <a:solidFill>
                  <a:schemeClr val="bg1"/>
                </a:solidFill>
              </a:rPr>
              <a:t>Sat: 58</a:t>
            </a:r>
          </a:p>
        </p:txBody>
      </p:sp>
      <p:sp>
        <p:nvSpPr>
          <p:cNvPr id="42" name="TextBox 41">
            <a:extLst>
              <a:ext uri="{FF2B5EF4-FFF2-40B4-BE49-F238E27FC236}">
                <a16:creationId xmlns:a16="http://schemas.microsoft.com/office/drawing/2014/main" id="{23407C1D-B047-43ED-98D0-D9658E3B667F}"/>
              </a:ext>
            </a:extLst>
          </p:cNvPr>
          <p:cNvSpPr txBox="1"/>
          <p:nvPr/>
        </p:nvSpPr>
        <p:spPr>
          <a:xfrm>
            <a:off x="3050180" y="4185281"/>
            <a:ext cx="954045" cy="307777"/>
          </a:xfrm>
          <a:prstGeom prst="rect">
            <a:avLst/>
          </a:prstGeom>
          <a:noFill/>
        </p:spPr>
        <p:txBody>
          <a:bodyPr wrap="square" rtlCol="0">
            <a:spAutoFit/>
          </a:bodyPr>
          <a:lstStyle/>
          <a:p>
            <a:r>
              <a:rPr lang="en-US" sz="1400" b="1" dirty="0">
                <a:solidFill>
                  <a:schemeClr val="bg2">
                    <a:lumMod val="10000"/>
                  </a:schemeClr>
                </a:solidFill>
              </a:rPr>
              <a:t>Sat: 47</a:t>
            </a:r>
          </a:p>
        </p:txBody>
      </p:sp>
      <p:sp>
        <p:nvSpPr>
          <p:cNvPr id="20" name="Oval 19">
            <a:extLst>
              <a:ext uri="{FF2B5EF4-FFF2-40B4-BE49-F238E27FC236}">
                <a16:creationId xmlns:a16="http://schemas.microsoft.com/office/drawing/2014/main" id="{E97043E5-E1B5-468F-BDBB-7B6DF722C40E}"/>
              </a:ext>
            </a:extLst>
          </p:cNvPr>
          <p:cNvSpPr/>
          <p:nvPr/>
        </p:nvSpPr>
        <p:spPr>
          <a:xfrm>
            <a:off x="130817" y="326237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6</a:t>
            </a:r>
          </a:p>
        </p:txBody>
      </p:sp>
    </p:spTree>
    <p:extLst>
      <p:ext uri="{BB962C8B-B14F-4D97-AF65-F5344CB8AC3E}">
        <p14:creationId xmlns:p14="http://schemas.microsoft.com/office/powerpoint/2010/main" val="3830393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Visitors who came to the VA Main site from VA-affiliated websites have lower satisfaction than the aggregate score.</a:t>
            </a:r>
          </a:p>
        </p:txBody>
      </p:sp>
      <p:sp>
        <p:nvSpPr>
          <p:cNvPr id="5" name="Slide Number Placeholder 4"/>
          <p:cNvSpPr>
            <a:spLocks noGrp="1"/>
          </p:cNvSpPr>
          <p:nvPr>
            <p:ph type="sldNum" sz="quarter" idx="12"/>
          </p:nvPr>
        </p:nvSpPr>
        <p:spPr/>
        <p:txBody>
          <a:bodyPr/>
          <a:lstStyle/>
          <a:p>
            <a:fld id="{EB5131EF-D618-5347-8462-43F33F2C84D1}" type="slidenum">
              <a:rPr lang="en-US" smtClean="0"/>
              <a:pPr/>
              <a:t>29</a:t>
            </a:fld>
            <a:endParaRPr lang="en-US" dirty="0"/>
          </a:p>
        </p:txBody>
      </p:sp>
      <p:sp>
        <p:nvSpPr>
          <p:cNvPr id="41" name="Shape 409"/>
          <p:cNvSpPr txBox="1"/>
          <p:nvPr/>
        </p:nvSpPr>
        <p:spPr>
          <a:xfrm>
            <a:off x="791245" y="1605069"/>
            <a:ext cx="3657600" cy="3744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SzPct val="25000"/>
              <a:buNone/>
            </a:pPr>
            <a:r>
              <a:rPr lang="en-US" sz="2000" spc="300" dirty="0">
                <a:solidFill>
                  <a:schemeClr val="tx1"/>
                </a:solidFill>
                <a:latin typeface="Arial"/>
                <a:ea typeface="Arial"/>
                <a:cs typeface="Arial"/>
                <a:sym typeface="Arial"/>
              </a:rPr>
              <a:t>DRIVERS</a:t>
            </a:r>
          </a:p>
        </p:txBody>
      </p:sp>
      <p:sp>
        <p:nvSpPr>
          <p:cNvPr id="42" name="Shape 406"/>
          <p:cNvSpPr txBox="1"/>
          <p:nvPr/>
        </p:nvSpPr>
        <p:spPr>
          <a:xfrm>
            <a:off x="1122288" y="1973596"/>
            <a:ext cx="2995362" cy="498408"/>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SzPct val="25000"/>
              <a:buNone/>
            </a:pPr>
            <a:r>
              <a:rPr lang="en-US" sz="1400" dirty="0">
                <a:solidFill>
                  <a:schemeClr val="bg1">
                    <a:lumMod val="50000"/>
                  </a:schemeClr>
                </a:solidFill>
                <a:latin typeface="Arial"/>
                <a:ea typeface="Arial"/>
                <a:cs typeface="Arial"/>
                <a:sym typeface="Arial"/>
              </a:rPr>
              <a:t>Which drivers of customer experience</a:t>
            </a:r>
            <a:r>
              <a:rPr lang="en-US" sz="1400" dirty="0">
                <a:solidFill>
                  <a:schemeClr val="bg1">
                    <a:lumMod val="50000"/>
                  </a:schemeClr>
                </a:solidFill>
              </a:rPr>
              <a:t> </a:t>
            </a:r>
            <a:r>
              <a:rPr lang="en-US" sz="1400" dirty="0">
                <a:solidFill>
                  <a:schemeClr val="bg1">
                    <a:lumMod val="50000"/>
                  </a:schemeClr>
                </a:solidFill>
                <a:latin typeface="Arial"/>
                <a:ea typeface="Arial"/>
                <a:cs typeface="Arial"/>
                <a:sym typeface="Arial"/>
              </a:rPr>
              <a:t>should I address?</a:t>
            </a:r>
          </a:p>
        </p:txBody>
      </p:sp>
      <p:sp>
        <p:nvSpPr>
          <p:cNvPr id="47" name="Oval 46"/>
          <p:cNvSpPr/>
          <p:nvPr/>
        </p:nvSpPr>
        <p:spPr>
          <a:xfrm>
            <a:off x="3978317" y="2793345"/>
            <a:ext cx="365760" cy="365760"/>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nvGrpSpPr>
          <p:cNvPr id="64" name="Group 63"/>
          <p:cNvGrpSpPr/>
          <p:nvPr/>
        </p:nvGrpSpPr>
        <p:grpSpPr>
          <a:xfrm>
            <a:off x="4649712" y="2396609"/>
            <a:ext cx="2871249" cy="3848094"/>
            <a:chOff x="4649712" y="1764300"/>
            <a:chExt cx="2871249" cy="3848094"/>
          </a:xfrm>
        </p:grpSpPr>
        <p:graphicFrame>
          <p:nvGraphicFramePr>
            <p:cNvPr id="65" name="Chart 64"/>
            <p:cNvGraphicFramePr/>
            <p:nvPr>
              <p:extLst>
                <p:ext uri="{D42A27DB-BD31-4B8C-83A1-F6EECF244321}">
                  <p14:modId xmlns:p14="http://schemas.microsoft.com/office/powerpoint/2010/main" val="2948308640"/>
                </p:ext>
              </p:extLst>
            </p:nvPr>
          </p:nvGraphicFramePr>
          <p:xfrm>
            <a:off x="4727190" y="1764300"/>
            <a:ext cx="2648380" cy="2787076"/>
          </p:xfrm>
          <a:graphic>
            <a:graphicData uri="http://schemas.openxmlformats.org/drawingml/2006/chart">
              <c:chart xmlns:c="http://schemas.openxmlformats.org/drawingml/2006/chart" xmlns:r="http://schemas.openxmlformats.org/officeDocument/2006/relationships" r:id="rId3"/>
            </a:graphicData>
          </a:graphic>
        </p:graphicFrame>
        <p:sp>
          <p:nvSpPr>
            <p:cNvPr id="66" name="Isosceles Triangle 72"/>
            <p:cNvSpPr/>
            <p:nvPr/>
          </p:nvSpPr>
          <p:spPr>
            <a:xfrm rot="5400000">
              <a:off x="4610657" y="2814380"/>
              <a:ext cx="378704" cy="300594"/>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000" dirty="0">
                <a:solidFill>
                  <a:srgbClr val="FFFFFF"/>
                </a:solidFill>
                <a:latin typeface="Arial"/>
                <a:cs typeface="Arial"/>
              </a:endParaRPr>
            </a:p>
          </p:txBody>
        </p:sp>
        <p:sp>
          <p:nvSpPr>
            <p:cNvPr id="67" name="Isosceles Triangle 80"/>
            <p:cNvSpPr/>
            <p:nvPr/>
          </p:nvSpPr>
          <p:spPr>
            <a:xfrm rot="10800000">
              <a:off x="6585934" y="2133963"/>
              <a:ext cx="127042" cy="109490"/>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dirty="0"/>
            </a:p>
          </p:txBody>
        </p:sp>
        <p:sp>
          <p:nvSpPr>
            <p:cNvPr id="68" name="TextBox 67"/>
            <p:cNvSpPr txBox="1"/>
            <p:nvPr/>
          </p:nvSpPr>
          <p:spPr>
            <a:xfrm>
              <a:off x="5552680" y="2819535"/>
              <a:ext cx="1271182" cy="923330"/>
            </a:xfrm>
            <a:prstGeom prst="rect">
              <a:avLst/>
            </a:prstGeom>
            <a:noFill/>
          </p:spPr>
          <p:txBody>
            <a:bodyPr wrap="none" lIns="0" tIns="0" rIns="0" bIns="0" rtlCol="0">
              <a:spAutoFit/>
            </a:bodyPr>
            <a:lstStyle/>
            <a:p>
              <a:pPr algn="ctr"/>
              <a:r>
                <a:rPr lang="en-US" sz="6000" spc="225" dirty="0">
                  <a:solidFill>
                    <a:schemeClr val="tx1">
                      <a:lumMod val="50000"/>
                    </a:schemeClr>
                  </a:solidFill>
                  <a:latin typeface="Arial"/>
                  <a:cs typeface="Arial"/>
                </a:rPr>
                <a:t>47</a:t>
              </a:r>
              <a:r>
                <a:rPr lang="en-US" sz="2800" spc="225" dirty="0">
                  <a:solidFill>
                    <a:schemeClr val="tx1">
                      <a:lumMod val="50000"/>
                    </a:schemeClr>
                  </a:solidFill>
                  <a:latin typeface="Arial"/>
                  <a:cs typeface="Arial"/>
                </a:rPr>
                <a:t>.0</a:t>
              </a:r>
            </a:p>
          </p:txBody>
        </p:sp>
        <p:sp>
          <p:nvSpPr>
            <p:cNvPr id="69" name="TextBox 68"/>
            <p:cNvSpPr txBox="1"/>
            <p:nvPr/>
          </p:nvSpPr>
          <p:spPr>
            <a:xfrm>
              <a:off x="5150162" y="3172052"/>
              <a:ext cx="74887" cy="161583"/>
            </a:xfrm>
            <a:prstGeom prst="rect">
              <a:avLst/>
            </a:prstGeom>
            <a:noFill/>
          </p:spPr>
          <p:txBody>
            <a:bodyPr wrap="none" lIns="0" tIns="0" rIns="0" bIns="0" rtlCol="0">
              <a:spAutoFit/>
            </a:bodyPr>
            <a:lstStyle/>
            <a:p>
              <a:pPr algn="ctr"/>
              <a:r>
                <a:rPr lang="en-US" sz="1050" b="1" dirty="0">
                  <a:solidFill>
                    <a:schemeClr val="bg1">
                      <a:lumMod val="75000"/>
                    </a:schemeClr>
                  </a:solidFill>
                  <a:latin typeface="Arial"/>
                  <a:cs typeface="Arial"/>
                </a:rPr>
                <a:t>0</a:t>
              </a:r>
            </a:p>
          </p:txBody>
        </p:sp>
        <p:sp>
          <p:nvSpPr>
            <p:cNvPr id="70" name="TextBox 69"/>
            <p:cNvSpPr txBox="1"/>
            <p:nvPr/>
          </p:nvSpPr>
          <p:spPr>
            <a:xfrm>
              <a:off x="6812343" y="3172052"/>
              <a:ext cx="224661" cy="161583"/>
            </a:xfrm>
            <a:prstGeom prst="rect">
              <a:avLst/>
            </a:prstGeom>
            <a:noFill/>
          </p:spPr>
          <p:txBody>
            <a:bodyPr wrap="none" lIns="0" tIns="0" rIns="0" bIns="0" rtlCol="0">
              <a:spAutoFit/>
            </a:bodyPr>
            <a:lstStyle/>
            <a:p>
              <a:pPr algn="ctr"/>
              <a:r>
                <a:rPr lang="en-US" sz="1050" b="1" dirty="0">
                  <a:solidFill>
                    <a:schemeClr val="bg1">
                      <a:lumMod val="75000"/>
                    </a:schemeClr>
                  </a:solidFill>
                  <a:latin typeface="Arial"/>
                  <a:cs typeface="Arial"/>
                </a:rPr>
                <a:t>100</a:t>
              </a:r>
            </a:p>
          </p:txBody>
        </p:sp>
        <p:sp>
          <p:nvSpPr>
            <p:cNvPr id="71" name="TextBox 70"/>
            <p:cNvSpPr txBox="1"/>
            <p:nvPr/>
          </p:nvSpPr>
          <p:spPr>
            <a:xfrm>
              <a:off x="6469154" y="1892989"/>
              <a:ext cx="347852" cy="215444"/>
            </a:xfrm>
            <a:prstGeom prst="rect">
              <a:avLst/>
            </a:prstGeom>
            <a:noFill/>
          </p:spPr>
          <p:txBody>
            <a:bodyPr wrap="none" lIns="0" tIns="0" rIns="0" bIns="0" rtlCol="0">
              <a:spAutoFit/>
            </a:bodyPr>
            <a:lstStyle/>
            <a:p>
              <a:pPr algn="ctr"/>
              <a:r>
                <a:rPr lang="en-US" sz="1400" b="1" dirty="0">
                  <a:solidFill>
                    <a:schemeClr val="accent6"/>
                  </a:solidFill>
                  <a:latin typeface="Arial"/>
                  <a:cs typeface="Arial"/>
                </a:rPr>
                <a:t>70.2</a:t>
              </a:r>
              <a:endParaRPr lang="en-US" sz="1100" b="1" dirty="0">
                <a:solidFill>
                  <a:schemeClr val="accent6"/>
                </a:solidFill>
                <a:latin typeface="Arial"/>
                <a:cs typeface="Arial"/>
              </a:endParaRPr>
            </a:p>
          </p:txBody>
        </p:sp>
        <p:sp>
          <p:nvSpPr>
            <p:cNvPr id="72" name="Rectangle 71"/>
            <p:cNvSpPr/>
            <p:nvPr/>
          </p:nvSpPr>
          <p:spPr>
            <a:xfrm>
              <a:off x="4667863" y="4864444"/>
              <a:ext cx="2853098" cy="373975"/>
            </a:xfrm>
            <a:prstGeom prst="rect">
              <a:avLst/>
            </a:prstGeom>
            <a:noFill/>
          </p:spPr>
          <p:txBody>
            <a:bodyPr wrap="none" lIns="205794" tIns="48019" rIns="68598" bIns="48019">
              <a:spAutoFit/>
            </a:bodyPr>
            <a:lstStyle/>
            <a:p>
              <a:pPr algn="ctr" fontAlgn="base">
                <a:lnSpc>
                  <a:spcPct val="90000"/>
                </a:lnSpc>
                <a:spcBef>
                  <a:spcPct val="20000"/>
                </a:spcBef>
                <a:spcAft>
                  <a:spcPct val="0"/>
                </a:spcAft>
              </a:pPr>
              <a:r>
                <a:rPr lang="en-US" altLang="en-US" sz="2000" dirty="0">
                  <a:solidFill>
                    <a:schemeClr val="accent5"/>
                  </a:solidFill>
                  <a:cs typeface="Arial" panose="020B0604020202020204" pitchFamily="34" charset="0"/>
                </a:rPr>
                <a:t>Where am I right now?</a:t>
              </a:r>
            </a:p>
          </p:txBody>
        </p:sp>
        <p:sp>
          <p:nvSpPr>
            <p:cNvPr id="74" name="Rectangle 73"/>
            <p:cNvSpPr/>
            <p:nvPr/>
          </p:nvSpPr>
          <p:spPr>
            <a:xfrm>
              <a:off x="4844996" y="5238419"/>
              <a:ext cx="2498835" cy="373975"/>
            </a:xfrm>
            <a:prstGeom prst="rect">
              <a:avLst/>
            </a:prstGeom>
            <a:noFill/>
          </p:spPr>
          <p:txBody>
            <a:bodyPr wrap="none" lIns="205794" tIns="48019" rIns="68598" bIns="48019">
              <a:spAutoFit/>
            </a:bodyPr>
            <a:lstStyle/>
            <a:p>
              <a:pPr algn="ctr" fontAlgn="base">
                <a:lnSpc>
                  <a:spcPct val="90000"/>
                </a:lnSpc>
                <a:spcBef>
                  <a:spcPct val="20000"/>
                </a:spcBef>
                <a:spcAft>
                  <a:spcPct val="0"/>
                </a:spcAft>
              </a:pPr>
              <a:r>
                <a:rPr lang="en-US" altLang="en-US" sz="2000" dirty="0">
                  <a:solidFill>
                    <a:srgbClr val="965CC5"/>
                  </a:solidFill>
                  <a:cs typeface="Arial" panose="020B0604020202020204" pitchFamily="34" charset="0"/>
                </a:rPr>
                <a:t>How do I compare?</a:t>
              </a:r>
            </a:p>
          </p:txBody>
        </p:sp>
      </p:grpSp>
      <p:sp>
        <p:nvSpPr>
          <p:cNvPr id="76" name="Isosceles Triangle 71"/>
          <p:cNvSpPr/>
          <p:nvPr/>
        </p:nvSpPr>
        <p:spPr>
          <a:xfrm rot="5400000">
            <a:off x="7126581" y="3446689"/>
            <a:ext cx="378706" cy="300594"/>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000" dirty="0">
              <a:solidFill>
                <a:srgbClr val="FFFFFF"/>
              </a:solidFill>
              <a:latin typeface="Arial"/>
              <a:cs typeface="Arial"/>
            </a:endParaRPr>
          </a:p>
        </p:txBody>
      </p:sp>
      <p:sp>
        <p:nvSpPr>
          <p:cNvPr id="88" name="Shape 410"/>
          <p:cNvSpPr txBox="1"/>
          <p:nvPr/>
        </p:nvSpPr>
        <p:spPr>
          <a:xfrm>
            <a:off x="7706511" y="1607544"/>
            <a:ext cx="3657600" cy="348812"/>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buSzPct val="25000"/>
              <a:buNone/>
            </a:pPr>
            <a:r>
              <a:rPr lang="en-US" sz="2000" spc="300" dirty="0">
                <a:solidFill>
                  <a:schemeClr val="tx1"/>
                </a:solidFill>
                <a:latin typeface="Arial"/>
                <a:ea typeface="Arial"/>
                <a:cs typeface="Arial"/>
                <a:sym typeface="Arial"/>
              </a:rPr>
              <a:t>OUTCOMES</a:t>
            </a:r>
          </a:p>
        </p:txBody>
      </p:sp>
      <p:sp>
        <p:nvSpPr>
          <p:cNvPr id="89" name="Shape 407"/>
          <p:cNvSpPr txBox="1"/>
          <p:nvPr/>
        </p:nvSpPr>
        <p:spPr>
          <a:xfrm>
            <a:off x="7598666" y="1977283"/>
            <a:ext cx="3980718" cy="595035"/>
          </a:xfrm>
          <a:prstGeom prst="rect">
            <a:avLst/>
          </a:prstGeom>
          <a:noFill/>
          <a:ln>
            <a:noFill/>
          </a:ln>
        </p:spPr>
        <p:txBody>
          <a:bodyPr lIns="91425" tIns="45700" rIns="91425" bIns="45700" anchor="t" anchorCtr="0">
            <a:noAutofit/>
          </a:bodyPr>
          <a:lstStyle>
            <a:defPPr>
              <a:defRPr lang="en-US"/>
            </a:defPPr>
            <a:lvl1pPr marR="0" lvl="0" indent="0" algn="ctr">
              <a:lnSpc>
                <a:spcPct val="90000"/>
              </a:lnSpc>
              <a:spcBef>
                <a:spcPts val="0"/>
              </a:spcBef>
              <a:spcAft>
                <a:spcPts val="0"/>
              </a:spcAft>
              <a:buSzPct val="25000"/>
              <a:buNone/>
              <a:defRPr sz="1400">
                <a:solidFill>
                  <a:schemeClr val="bg1">
                    <a:lumMod val="50000"/>
                  </a:schemeClr>
                </a:solidFill>
                <a:latin typeface="Arial"/>
                <a:ea typeface="Arial"/>
                <a:cs typeface="Arial"/>
              </a:defRPr>
            </a:lvl1pPr>
          </a:lstStyle>
          <a:p>
            <a:r>
              <a:rPr lang="en-US" dirty="0"/>
              <a:t>What’s the impact </a:t>
            </a:r>
            <a:br>
              <a:rPr lang="en-US" dirty="0"/>
            </a:br>
            <a:r>
              <a:rPr lang="en-US" dirty="0"/>
              <a:t>to my business?</a:t>
            </a:r>
          </a:p>
        </p:txBody>
      </p:sp>
      <p:sp>
        <p:nvSpPr>
          <p:cNvPr id="119" name="TextBox 118"/>
          <p:cNvSpPr txBox="1"/>
          <p:nvPr/>
        </p:nvSpPr>
        <p:spPr>
          <a:xfrm>
            <a:off x="5324365" y="4285163"/>
            <a:ext cx="1540095" cy="276999"/>
          </a:xfrm>
          <a:prstGeom prst="rect">
            <a:avLst/>
          </a:prstGeom>
          <a:noFill/>
        </p:spPr>
        <p:txBody>
          <a:bodyPr wrap="square" rtlCol="0">
            <a:spAutoFit/>
          </a:bodyPr>
          <a:lstStyle/>
          <a:p>
            <a:pPr algn="ctr" defTabSz="457063">
              <a:defRPr/>
            </a:pPr>
            <a:r>
              <a:rPr lang="en-US" sz="1200" kern="0" dirty="0">
                <a:solidFill>
                  <a:schemeClr val="tx1">
                    <a:lumMod val="75000"/>
                    <a:lumOff val="25000"/>
                  </a:schemeClr>
                </a:solidFill>
                <a:latin typeface="Arial" panose="020B0604020202020204" pitchFamily="34" charset="0"/>
                <a:cs typeface="Arial" panose="020B0604020202020204" pitchFamily="34" charset="0"/>
              </a:rPr>
              <a:t>N=835</a:t>
            </a:r>
          </a:p>
        </p:txBody>
      </p:sp>
      <p:sp>
        <p:nvSpPr>
          <p:cNvPr id="103" name="TextBox 102"/>
          <p:cNvSpPr txBox="1"/>
          <p:nvPr/>
        </p:nvSpPr>
        <p:spPr>
          <a:xfrm>
            <a:off x="4117650" y="4557387"/>
            <a:ext cx="3953525" cy="707630"/>
          </a:xfrm>
          <a:prstGeom prst="rect">
            <a:avLst/>
          </a:prstGeom>
          <a:noFill/>
        </p:spPr>
        <p:txBody>
          <a:bodyPr wrap="square" rtlCol="0">
            <a:spAutoFit/>
          </a:bodyPr>
          <a:lstStyle/>
          <a:p>
            <a:pPr algn="ctr"/>
            <a:r>
              <a:rPr lang="en-US" sz="1999" b="1" dirty="0"/>
              <a:t>Visitors Who Came From a </a:t>
            </a:r>
            <a:br>
              <a:rPr lang="en-US" sz="1999" b="1" dirty="0"/>
            </a:br>
            <a:r>
              <a:rPr lang="en-US" sz="1999" b="1" dirty="0"/>
              <a:t>VA Affiliated Site</a:t>
            </a:r>
          </a:p>
        </p:txBody>
      </p:sp>
      <p:graphicFrame>
        <p:nvGraphicFramePr>
          <p:cNvPr id="91" name="Table 90"/>
          <p:cNvGraphicFramePr>
            <a:graphicFrameLocks noGrp="1"/>
          </p:cNvGraphicFramePr>
          <p:nvPr>
            <p:extLst>
              <p:ext uri="{D42A27DB-BD31-4B8C-83A1-F6EECF244321}">
                <p14:modId xmlns:p14="http://schemas.microsoft.com/office/powerpoint/2010/main" val="1914049001"/>
              </p:ext>
            </p:extLst>
          </p:nvPr>
        </p:nvGraphicFramePr>
        <p:xfrm>
          <a:off x="570250" y="2532301"/>
          <a:ext cx="3988198" cy="1885011"/>
        </p:xfrm>
        <a:graphic>
          <a:graphicData uri="http://schemas.openxmlformats.org/drawingml/2006/table">
            <a:tbl>
              <a:tblPr firstRow="1" bandRow="1">
                <a:tableStyleId>{2D5ABB26-0587-4C30-8999-92F81FD0307C}</a:tableStyleId>
              </a:tblPr>
              <a:tblGrid>
                <a:gridCol w="970645">
                  <a:extLst>
                    <a:ext uri="{9D8B030D-6E8A-4147-A177-3AD203B41FA5}">
                      <a16:colId xmlns:a16="http://schemas.microsoft.com/office/drawing/2014/main" val="20000"/>
                    </a:ext>
                  </a:extLst>
                </a:gridCol>
                <a:gridCol w="2215638">
                  <a:extLst>
                    <a:ext uri="{9D8B030D-6E8A-4147-A177-3AD203B41FA5}">
                      <a16:colId xmlns:a16="http://schemas.microsoft.com/office/drawing/2014/main" val="20001"/>
                    </a:ext>
                  </a:extLst>
                </a:gridCol>
                <a:gridCol w="801915">
                  <a:extLst>
                    <a:ext uri="{9D8B030D-6E8A-4147-A177-3AD203B41FA5}">
                      <a16:colId xmlns:a16="http://schemas.microsoft.com/office/drawing/2014/main" val="20002"/>
                    </a:ext>
                  </a:extLst>
                </a:gridCol>
              </a:tblGrid>
              <a:tr h="288656">
                <a:tc>
                  <a:txBody>
                    <a:bodyPr/>
                    <a:lstStyle/>
                    <a:p>
                      <a:pPr algn="ctr"/>
                      <a:r>
                        <a:rPr lang="en-US" sz="1200" b="1" kern="1200" spc="100" dirty="0">
                          <a:solidFill>
                            <a:schemeClr val="accent5"/>
                          </a:solidFill>
                          <a:latin typeface="+mn-lt"/>
                          <a:ea typeface="+mn-ea"/>
                          <a:cs typeface="+mn-cs"/>
                        </a:rPr>
                        <a:t>SCORE</a:t>
                      </a:r>
                    </a:p>
                  </a:txBody>
                  <a:tcPr marL="0" marR="0" marT="0" marB="0" anchor="ctr">
                    <a:lnL>
                      <a:noFill/>
                    </a:lnL>
                    <a:lnR>
                      <a:noFill/>
                    </a:lnR>
                    <a:lnT>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chemeClr val="tx1"/>
                        </a:solidFill>
                      </a:endParaRPr>
                    </a:p>
                  </a:txBody>
                  <a:tcPr marL="0" marR="0" marT="0" marB="0" anchor="ctr">
                    <a:lnL>
                      <a:noFill/>
                    </a:lnL>
                    <a:lnR>
                      <a:noFill/>
                    </a:lnR>
                    <a:lnT>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09493" rtl="0" eaLnBrk="1" latinLnBrk="0" hangingPunct="1"/>
                      <a:r>
                        <a:rPr lang="en-US" sz="1200" b="1" kern="1200" spc="100" dirty="0">
                          <a:solidFill>
                            <a:schemeClr val="tx1"/>
                          </a:solidFill>
                          <a:latin typeface="+mn-lt"/>
                          <a:ea typeface="+mn-ea"/>
                          <a:cs typeface="+mn-cs"/>
                        </a:rPr>
                        <a:t>IMPACT</a:t>
                      </a:r>
                    </a:p>
                  </a:txBody>
                  <a:tcPr marL="0" marR="0" marT="0" marB="0" anchor="ctr">
                    <a:lnL>
                      <a:noFill/>
                    </a:lnL>
                    <a:lnR>
                      <a:noFill/>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9271">
                <a:tc>
                  <a:txBody>
                    <a:bodyPr/>
                    <a:lstStyle/>
                    <a:p>
                      <a:pPr algn="ctr"/>
                      <a:r>
                        <a:rPr lang="en-US" sz="1200" b="1" dirty="0">
                          <a:solidFill>
                            <a:schemeClr val="tx1"/>
                          </a:solidFill>
                        </a:rPr>
                        <a:t>48</a:t>
                      </a:r>
                    </a:p>
                  </a:txBody>
                  <a:tcPr marL="0" marR="0" marT="0" marB="0" anchor="ctr">
                    <a:lnL>
                      <a:noFill/>
                    </a:lnL>
                    <a:lnR>
                      <a:noFill/>
                    </a:lnR>
                    <a:lnT w="19050" cap="flat" cmpd="sng" algn="ctr">
                      <a:solidFill>
                        <a:schemeClr val="accent5"/>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Information Browsing</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2.4</a:t>
                      </a:r>
                    </a:p>
                  </a:txBody>
                  <a:tcPr marL="0" marR="0" marT="0" marB="0" anchor="ctr">
                    <a:lnL>
                      <a:noFill/>
                    </a:lnL>
                    <a:lnR>
                      <a:noFill/>
                    </a:lnR>
                    <a:lnT w="190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9271">
                <a:tc>
                  <a:txBody>
                    <a:bodyPr/>
                    <a:lstStyle/>
                    <a:p>
                      <a:pPr algn="ctr"/>
                      <a:r>
                        <a:rPr lang="en-US" sz="1200" b="1" dirty="0">
                          <a:solidFill>
                            <a:schemeClr val="tx1"/>
                          </a:solidFill>
                        </a:rPr>
                        <a:t>68</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Look and Feel</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0.0</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9271">
                <a:tc>
                  <a:txBody>
                    <a:bodyPr/>
                    <a:lstStyle/>
                    <a:p>
                      <a:pPr algn="ctr"/>
                      <a:r>
                        <a:rPr lang="en-US" sz="1200" b="1" dirty="0">
                          <a:solidFill>
                            <a:schemeClr val="tx1"/>
                          </a:solidFill>
                        </a:rPr>
                        <a:t>55</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Navigation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0.7</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9271">
                <a:tc>
                  <a:txBody>
                    <a:bodyPr/>
                    <a:lstStyle/>
                    <a:p>
                      <a:pPr algn="ctr"/>
                      <a:r>
                        <a:rPr lang="en-US" sz="1200" b="1" dirty="0">
                          <a:solidFill>
                            <a:schemeClr val="tx1"/>
                          </a:solidFill>
                        </a:rPr>
                        <a:t>51</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Site Information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1.9</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9271">
                <a:tc>
                  <a:txBody>
                    <a:bodyPr/>
                    <a:lstStyle/>
                    <a:p>
                      <a:pPr algn="ctr"/>
                      <a:r>
                        <a:rPr lang="en-US" sz="1200" b="1" dirty="0">
                          <a:solidFill>
                            <a:schemeClr val="tx1"/>
                          </a:solidFill>
                        </a:rPr>
                        <a:t>71</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r>
                        <a:rPr lang="en-US" sz="1200" b="1" dirty="0">
                          <a:solidFill>
                            <a:schemeClr val="tx1"/>
                          </a:solidFill>
                        </a:rPr>
                        <a:t>Site Performance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r>
                        <a:rPr lang="en-US" sz="1200" b="1" dirty="0">
                          <a:solidFill>
                            <a:schemeClr val="tx1"/>
                          </a:solidFill>
                        </a:rPr>
                        <a:t>0.3</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92" name="Table 91"/>
          <p:cNvGraphicFramePr>
            <a:graphicFrameLocks noGrp="1"/>
          </p:cNvGraphicFramePr>
          <p:nvPr>
            <p:extLst>
              <p:ext uri="{D42A27DB-BD31-4B8C-83A1-F6EECF244321}">
                <p14:modId xmlns:p14="http://schemas.microsoft.com/office/powerpoint/2010/main" val="523544320"/>
              </p:ext>
            </p:extLst>
          </p:nvPr>
        </p:nvGraphicFramePr>
        <p:xfrm>
          <a:off x="7544692" y="2780877"/>
          <a:ext cx="3988198" cy="1276085"/>
        </p:xfrm>
        <a:graphic>
          <a:graphicData uri="http://schemas.openxmlformats.org/drawingml/2006/table">
            <a:tbl>
              <a:tblPr firstRow="1" bandRow="1">
                <a:tableStyleId>{2D5ABB26-0587-4C30-8999-92F81FD0307C}</a:tableStyleId>
              </a:tblPr>
              <a:tblGrid>
                <a:gridCol w="970645">
                  <a:extLst>
                    <a:ext uri="{9D8B030D-6E8A-4147-A177-3AD203B41FA5}">
                      <a16:colId xmlns:a16="http://schemas.microsoft.com/office/drawing/2014/main" val="20000"/>
                    </a:ext>
                  </a:extLst>
                </a:gridCol>
                <a:gridCol w="2215638">
                  <a:extLst>
                    <a:ext uri="{9D8B030D-6E8A-4147-A177-3AD203B41FA5}">
                      <a16:colId xmlns:a16="http://schemas.microsoft.com/office/drawing/2014/main" val="20001"/>
                    </a:ext>
                  </a:extLst>
                </a:gridCol>
                <a:gridCol w="801915">
                  <a:extLst>
                    <a:ext uri="{9D8B030D-6E8A-4147-A177-3AD203B41FA5}">
                      <a16:colId xmlns:a16="http://schemas.microsoft.com/office/drawing/2014/main" val="20002"/>
                    </a:ext>
                  </a:extLst>
                </a:gridCol>
              </a:tblGrid>
              <a:tr h="295514">
                <a:tc>
                  <a:txBody>
                    <a:bodyPr/>
                    <a:lstStyle/>
                    <a:p>
                      <a:pPr algn="ctr"/>
                      <a:r>
                        <a:rPr lang="en-US" sz="1200" b="1" kern="1200" spc="100" dirty="0">
                          <a:solidFill>
                            <a:schemeClr val="tx1"/>
                          </a:solidFill>
                          <a:latin typeface="+mn-lt"/>
                          <a:ea typeface="+mn-ea"/>
                          <a:cs typeface="+mn-cs"/>
                        </a:rPr>
                        <a:t>IMPACT</a:t>
                      </a:r>
                    </a:p>
                  </a:txBody>
                  <a:tcPr marL="0" marR="0" marT="0" marB="0" anchor="ctr">
                    <a:lnL>
                      <a:noFill/>
                    </a:lnL>
                    <a:lnR>
                      <a:noFill/>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marL="0" marR="0" marT="0" marB="0" anchor="ctr">
                    <a:lnL>
                      <a:noFill/>
                    </a:lnL>
                    <a:lnR>
                      <a:noFill/>
                    </a:lnR>
                    <a:lnT>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09493" rtl="0" eaLnBrk="1" latinLnBrk="0" hangingPunct="1"/>
                      <a:r>
                        <a:rPr lang="en-US" sz="1200" b="1" kern="1200" spc="100" dirty="0">
                          <a:solidFill>
                            <a:schemeClr val="accent5"/>
                          </a:solidFill>
                          <a:latin typeface="+mn-lt"/>
                          <a:ea typeface="+mn-ea"/>
                          <a:cs typeface="+mn-cs"/>
                        </a:rPr>
                        <a:t>SCORE</a:t>
                      </a:r>
                    </a:p>
                  </a:txBody>
                  <a:tcPr marL="0" marR="0" marT="0" marB="0" anchor="ctr">
                    <a:lnL>
                      <a:noFill/>
                    </a:lnL>
                    <a:lnR>
                      <a:noFill/>
                    </a:lnR>
                    <a:lnT>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6857">
                <a:tc>
                  <a:txBody>
                    <a:bodyPr/>
                    <a:lstStyle/>
                    <a:p>
                      <a:pPr algn="ctr"/>
                      <a:r>
                        <a:rPr lang="en-US" sz="1200" b="1" dirty="0">
                          <a:solidFill>
                            <a:schemeClr val="tx1"/>
                          </a:solidFill>
                        </a:rPr>
                        <a:t>4.4</a:t>
                      </a:r>
                    </a:p>
                  </a:txBody>
                  <a:tcPr marL="0" marR="0" marT="0" marB="0" anchor="ctr">
                    <a:lnL>
                      <a:noFill/>
                    </a:lnL>
                    <a:lnR>
                      <a:noFill/>
                    </a:lnR>
                    <a:lnT w="190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Primary Resource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55</a:t>
                      </a:r>
                    </a:p>
                  </a:txBody>
                  <a:tcPr marL="0" marR="0" marT="0" marB="0" anchor="ctr">
                    <a:lnL>
                      <a:noFill/>
                    </a:lnL>
                    <a:lnR>
                      <a:noFill/>
                    </a:lnR>
                    <a:lnT w="19050" cap="flat" cmpd="sng" algn="ctr">
                      <a:solidFill>
                        <a:schemeClr val="accent5"/>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6857">
                <a:tc>
                  <a:txBody>
                    <a:bodyPr/>
                    <a:lstStyle/>
                    <a:p>
                      <a:pPr algn="ctr"/>
                      <a:r>
                        <a:rPr lang="en-US" sz="1200" b="1" dirty="0">
                          <a:solidFill>
                            <a:schemeClr val="tx1"/>
                          </a:solidFill>
                        </a:rPr>
                        <a:t>4.7</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spc="0" dirty="0">
                          <a:solidFill>
                            <a:schemeClr val="tx1"/>
                          </a:solidFill>
                        </a:rPr>
                        <a:t>Recommend Site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54</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857">
                <a:tc>
                  <a:txBody>
                    <a:bodyPr/>
                    <a:lstStyle/>
                    <a:p>
                      <a:pPr algn="ctr"/>
                      <a:r>
                        <a:rPr lang="en-US" sz="1200" b="1" dirty="0">
                          <a:solidFill>
                            <a:schemeClr val="tx1"/>
                          </a:solidFill>
                        </a:rPr>
                        <a:t>3.5</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Return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64</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5" name="Footer Placeholder 3">
            <a:extLst>
              <a:ext uri="{FF2B5EF4-FFF2-40B4-BE49-F238E27FC236}">
                <a16:creationId xmlns:a16="http://schemas.microsoft.com/office/drawing/2014/main" id="{2B19259D-0E0D-4DE5-9547-9763D67D1BC8}"/>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26" name="Oval 25">
            <a:extLst>
              <a:ext uri="{FF2B5EF4-FFF2-40B4-BE49-F238E27FC236}">
                <a16:creationId xmlns:a16="http://schemas.microsoft.com/office/drawing/2014/main" id="{E7656DBB-38E8-4E9B-9C07-4F2AC6923782}"/>
              </a:ext>
            </a:extLst>
          </p:cNvPr>
          <p:cNvSpPr/>
          <p:nvPr/>
        </p:nvSpPr>
        <p:spPr>
          <a:xfrm>
            <a:off x="130817" y="326237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6</a:t>
            </a:r>
          </a:p>
        </p:txBody>
      </p:sp>
    </p:spTree>
    <p:extLst>
      <p:ext uri="{BB962C8B-B14F-4D97-AF65-F5344CB8AC3E}">
        <p14:creationId xmlns:p14="http://schemas.microsoft.com/office/powerpoint/2010/main" val="147887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10686" y="1193480"/>
            <a:ext cx="3944203" cy="4831092"/>
          </a:xfrm>
          <a:prstGeom prst="rect">
            <a:avLst/>
          </a:prstGeom>
          <a:gradFill flip="none" rotWithShape="1">
            <a:gsLst>
              <a:gs pos="0">
                <a:schemeClr val="bg1">
                  <a:lumMod val="95000"/>
                </a:schemeClr>
              </a:gs>
              <a:gs pos="100000">
                <a:schemeClr val="bg1">
                  <a:shade val="100000"/>
                  <a:satMod val="115000"/>
                </a:schemeClr>
              </a:gs>
            </a:gsLst>
            <a:lin ang="16200000" scaled="1"/>
            <a:tileRect/>
          </a:gradFill>
          <a:ln>
            <a:noFill/>
          </a:ln>
          <a:effectLst>
            <a:outerShdw blurRad="127000" dist="230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5" name="Diagram 4"/>
          <p:cNvGraphicFramePr/>
          <p:nvPr>
            <p:extLst>
              <p:ext uri="{D42A27DB-BD31-4B8C-83A1-F6EECF244321}">
                <p14:modId xmlns:p14="http://schemas.microsoft.com/office/powerpoint/2010/main" val="1816396678"/>
              </p:ext>
            </p:extLst>
          </p:nvPr>
        </p:nvGraphicFramePr>
        <p:xfrm>
          <a:off x="6045958" y="1193480"/>
          <a:ext cx="4656975" cy="4831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chor="b"/>
          <a:lstStyle/>
          <a:p>
            <a:pPr algn="l"/>
            <a:r>
              <a:rPr lang="en-US" dirty="0"/>
              <a:t>Agenda </a:t>
            </a:r>
          </a:p>
        </p:txBody>
      </p:sp>
      <p:sp>
        <p:nvSpPr>
          <p:cNvPr id="3" name="Slide Number Placeholder 2"/>
          <p:cNvSpPr>
            <a:spLocks noGrp="1"/>
          </p:cNvSpPr>
          <p:nvPr>
            <p:ph type="sldNum" sz="quarter" idx="12"/>
          </p:nvPr>
        </p:nvSpPr>
        <p:spPr/>
        <p:txBody>
          <a:bodyPr/>
          <a:lstStyle/>
          <a:p>
            <a:fld id="{C932CDCB-4B29-F641-AE31-D4360F16EBC3}" type="slidenum">
              <a:rPr lang="en-US" smtClean="0"/>
              <a:pPr/>
              <a:t>3</a:t>
            </a:fld>
            <a:endParaRPr lang="en-US" dirty="0"/>
          </a:p>
        </p:txBody>
      </p:sp>
      <p:sp>
        <p:nvSpPr>
          <p:cNvPr id="12" name="Rectangle 11"/>
          <p:cNvSpPr/>
          <p:nvPr/>
        </p:nvSpPr>
        <p:spPr>
          <a:xfrm>
            <a:off x="2391327" y="2436974"/>
            <a:ext cx="3004482" cy="3520836"/>
          </a:xfrm>
          <a:prstGeom prst="rect">
            <a:avLst/>
          </a:prstGeom>
        </p:spPr>
        <p:txBody>
          <a:bodyPr wrap="square">
            <a:spAutoFit/>
          </a:bodyPr>
          <a:lstStyle/>
          <a:p>
            <a:pPr algn="ctr" defTabSz="609310">
              <a:lnSpc>
                <a:spcPct val="125000"/>
              </a:lnSpc>
              <a:defRPr/>
            </a:pPr>
            <a:r>
              <a:rPr lang="en-US" sz="1800" dirty="0"/>
              <a:t>This CX Strategic Analysis will highlight some of the brand convergence issues with Veterans Affairs websites. Recommendations on how to leverage the ForeSee survey to improve collection across VA sites will be provided.</a:t>
            </a:r>
          </a:p>
        </p:txBody>
      </p:sp>
      <p:pic>
        <p:nvPicPr>
          <p:cNvPr id="6" name="Picture 5">
            <a:extLst>
              <a:ext uri="{FF2B5EF4-FFF2-40B4-BE49-F238E27FC236}">
                <a16:creationId xmlns:a16="http://schemas.microsoft.com/office/drawing/2014/main" id="{B9512CFA-ECD4-4EA1-A3AB-10B47E6AB1EB}"/>
              </a:ext>
            </a:extLst>
          </p:cNvPr>
          <p:cNvPicPr>
            <a:picLocks noChangeAspect="1"/>
          </p:cNvPicPr>
          <p:nvPr/>
        </p:nvPicPr>
        <p:blipFill>
          <a:blip r:embed="rId8"/>
          <a:stretch>
            <a:fillRect/>
          </a:stretch>
        </p:blipFill>
        <p:spPr>
          <a:xfrm>
            <a:off x="2221914" y="1369024"/>
            <a:ext cx="3378082" cy="943963"/>
          </a:xfrm>
          <a:prstGeom prst="rect">
            <a:avLst/>
          </a:prstGeom>
        </p:spPr>
      </p:pic>
    </p:spTree>
    <p:extLst>
      <p:ext uri="{BB962C8B-B14F-4D97-AF65-F5344CB8AC3E}">
        <p14:creationId xmlns:p14="http://schemas.microsoft.com/office/powerpoint/2010/main" val="52806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DFE7-F0A8-4207-9DAB-16FF12E47CAA}"/>
              </a:ext>
            </a:extLst>
          </p:cNvPr>
          <p:cNvSpPr>
            <a:spLocks noGrp="1"/>
          </p:cNvSpPr>
          <p:nvPr>
            <p:ph type="title"/>
          </p:nvPr>
        </p:nvSpPr>
        <p:spPr>
          <a:xfrm>
            <a:off x="609441" y="83227"/>
            <a:ext cx="11471723" cy="888608"/>
          </a:xfrm>
        </p:spPr>
        <p:txBody>
          <a:bodyPr>
            <a:noAutofit/>
          </a:bodyPr>
          <a:lstStyle/>
          <a:p>
            <a:r>
              <a:rPr lang="en-US" dirty="0"/>
              <a:t>Visitors who have to pass through multiple VA sites are more likely to be looking for disability information and healthcare information.</a:t>
            </a:r>
            <a:endParaRPr lang="en-US" b="0" dirty="0"/>
          </a:p>
        </p:txBody>
      </p:sp>
      <p:sp>
        <p:nvSpPr>
          <p:cNvPr id="3" name="Slide Number Placeholder 2">
            <a:extLst>
              <a:ext uri="{FF2B5EF4-FFF2-40B4-BE49-F238E27FC236}">
                <a16:creationId xmlns:a16="http://schemas.microsoft.com/office/drawing/2014/main" id="{3C21CEAF-2E42-47DB-9E24-403F02CE7BE3}"/>
              </a:ext>
            </a:extLst>
          </p:cNvPr>
          <p:cNvSpPr>
            <a:spLocks noGrp="1"/>
          </p:cNvSpPr>
          <p:nvPr>
            <p:ph type="sldNum" sz="quarter" idx="12"/>
          </p:nvPr>
        </p:nvSpPr>
        <p:spPr/>
        <p:txBody>
          <a:bodyPr/>
          <a:lstStyle/>
          <a:p>
            <a:fld id="{D649A89B-ECCC-4B84-859C-B0C7E71A58EC}" type="slidenum">
              <a:rPr lang="en-US" smtClean="0"/>
              <a:t>30</a:t>
            </a:fld>
            <a:endParaRPr lang="en-US"/>
          </a:p>
        </p:txBody>
      </p:sp>
      <p:pic>
        <p:nvPicPr>
          <p:cNvPr id="31" name="Picture 30">
            <a:extLst>
              <a:ext uri="{FF2B5EF4-FFF2-40B4-BE49-F238E27FC236}">
                <a16:creationId xmlns:a16="http://schemas.microsoft.com/office/drawing/2014/main" id="{324257A7-FDC9-4F19-82E4-38388556EE0D}"/>
              </a:ext>
            </a:extLst>
          </p:cNvPr>
          <p:cNvPicPr>
            <a:picLocks noChangeAspect="1"/>
          </p:cNvPicPr>
          <p:nvPr/>
        </p:nvPicPr>
        <p:blipFill>
          <a:blip r:embed="rId2"/>
          <a:stretch>
            <a:fillRect/>
          </a:stretch>
        </p:blipFill>
        <p:spPr>
          <a:xfrm>
            <a:off x="1109272" y="6431598"/>
            <a:ext cx="9169179" cy="365792"/>
          </a:xfrm>
          <a:prstGeom prst="rect">
            <a:avLst/>
          </a:prstGeom>
        </p:spPr>
      </p:pic>
      <p:sp>
        <p:nvSpPr>
          <p:cNvPr id="33" name="TextBox 32">
            <a:extLst>
              <a:ext uri="{FF2B5EF4-FFF2-40B4-BE49-F238E27FC236}">
                <a16:creationId xmlns:a16="http://schemas.microsoft.com/office/drawing/2014/main" id="{3BB180AB-7EF4-4C31-82B4-B25E6F5B0E15}"/>
              </a:ext>
            </a:extLst>
          </p:cNvPr>
          <p:cNvSpPr txBox="1"/>
          <p:nvPr/>
        </p:nvSpPr>
        <p:spPr>
          <a:xfrm>
            <a:off x="609441" y="1479416"/>
            <a:ext cx="10931530" cy="1015663"/>
          </a:xfrm>
          <a:prstGeom prst="rect">
            <a:avLst/>
          </a:prstGeom>
          <a:noFill/>
        </p:spPr>
        <p:txBody>
          <a:bodyPr wrap="square" rtlCol="0">
            <a:spAutoFit/>
          </a:bodyPr>
          <a:lstStyle/>
          <a:p>
            <a:pPr lvl="0" algn="ctr">
              <a:defRPr/>
            </a:pPr>
            <a:r>
              <a:rPr lang="en-US" sz="2000" dirty="0">
                <a:solidFill>
                  <a:srgbClr val="222B3C">
                    <a:lumMod val="50000"/>
                    <a:lumOff val="50000"/>
                  </a:srgbClr>
                </a:solidFill>
              </a:rPr>
              <a:t>Have you visited any other Veterans Affairs websites during your browsing experience today?</a:t>
            </a:r>
          </a:p>
          <a:p>
            <a:pPr lvl="0" algn="ctr">
              <a:defRPr/>
            </a:pPr>
            <a:r>
              <a:rPr lang="en-US" sz="2000" dirty="0">
                <a:solidFill>
                  <a:srgbClr val="222B3C">
                    <a:lumMod val="50000"/>
                    <a:lumOff val="50000"/>
                  </a:srgbClr>
                </a:solidFill>
              </a:rPr>
              <a:t>X</a:t>
            </a:r>
          </a:p>
          <a:p>
            <a:pPr lvl="0" algn="ctr">
              <a:defRPr/>
            </a:pPr>
            <a:r>
              <a:rPr lang="en-US" sz="2000" dirty="0">
                <a:solidFill>
                  <a:srgbClr val="222B3C">
                    <a:lumMod val="50000"/>
                    <a:lumOff val="50000"/>
                  </a:srgbClr>
                </a:solidFill>
              </a:rPr>
              <a:t>What information were you primarily looking for today?</a:t>
            </a:r>
          </a:p>
        </p:txBody>
      </p:sp>
      <p:sp>
        <p:nvSpPr>
          <p:cNvPr id="35" name="TextBox 34">
            <a:extLst>
              <a:ext uri="{FF2B5EF4-FFF2-40B4-BE49-F238E27FC236}">
                <a16:creationId xmlns:a16="http://schemas.microsoft.com/office/drawing/2014/main" id="{7AD8949D-E725-4E6B-8587-F7E1D3AEB4EF}"/>
              </a:ext>
            </a:extLst>
          </p:cNvPr>
          <p:cNvSpPr txBox="1"/>
          <p:nvPr/>
        </p:nvSpPr>
        <p:spPr>
          <a:xfrm>
            <a:off x="6075940" y="4931682"/>
            <a:ext cx="1052946" cy="461665"/>
          </a:xfrm>
          <a:prstGeom prst="rect">
            <a:avLst/>
          </a:prstGeom>
          <a:noFill/>
        </p:spPr>
        <p:txBody>
          <a:bodyPr wrap="square" rtlCol="0">
            <a:spAutoFit/>
          </a:bodyPr>
          <a:lstStyle/>
          <a:p>
            <a:r>
              <a:rPr lang="en-US" b="1" dirty="0">
                <a:solidFill>
                  <a:schemeClr val="bg1"/>
                </a:solidFill>
              </a:rPr>
              <a:t>56</a:t>
            </a:r>
          </a:p>
        </p:txBody>
      </p:sp>
      <p:sp>
        <p:nvSpPr>
          <p:cNvPr id="36" name="TextBox 35">
            <a:extLst>
              <a:ext uri="{FF2B5EF4-FFF2-40B4-BE49-F238E27FC236}">
                <a16:creationId xmlns:a16="http://schemas.microsoft.com/office/drawing/2014/main" id="{A60D293F-E984-4A7A-9104-E78162A37D25}"/>
              </a:ext>
            </a:extLst>
          </p:cNvPr>
          <p:cNvSpPr txBox="1"/>
          <p:nvPr/>
        </p:nvSpPr>
        <p:spPr>
          <a:xfrm>
            <a:off x="7285905" y="4931682"/>
            <a:ext cx="1052946" cy="461665"/>
          </a:xfrm>
          <a:prstGeom prst="rect">
            <a:avLst/>
          </a:prstGeom>
          <a:noFill/>
        </p:spPr>
        <p:txBody>
          <a:bodyPr wrap="square" rtlCol="0">
            <a:spAutoFit/>
          </a:bodyPr>
          <a:lstStyle/>
          <a:p>
            <a:r>
              <a:rPr lang="en-US" b="1" dirty="0">
                <a:solidFill>
                  <a:schemeClr val="bg1"/>
                </a:solidFill>
              </a:rPr>
              <a:t>55</a:t>
            </a:r>
          </a:p>
        </p:txBody>
      </p:sp>
      <p:sp>
        <p:nvSpPr>
          <p:cNvPr id="37" name="TextBox 36">
            <a:extLst>
              <a:ext uri="{FF2B5EF4-FFF2-40B4-BE49-F238E27FC236}">
                <a16:creationId xmlns:a16="http://schemas.microsoft.com/office/drawing/2014/main" id="{B68B161E-AC07-448C-B5A0-3E9E55B52C64}"/>
              </a:ext>
            </a:extLst>
          </p:cNvPr>
          <p:cNvSpPr txBox="1"/>
          <p:nvPr/>
        </p:nvSpPr>
        <p:spPr>
          <a:xfrm>
            <a:off x="8495870" y="4931682"/>
            <a:ext cx="1052946" cy="461665"/>
          </a:xfrm>
          <a:prstGeom prst="rect">
            <a:avLst/>
          </a:prstGeom>
          <a:noFill/>
        </p:spPr>
        <p:txBody>
          <a:bodyPr wrap="square" rtlCol="0">
            <a:spAutoFit/>
          </a:bodyPr>
          <a:lstStyle/>
          <a:p>
            <a:r>
              <a:rPr lang="en-US" b="1" dirty="0">
                <a:solidFill>
                  <a:schemeClr val="bg1"/>
                </a:solidFill>
              </a:rPr>
              <a:t>46</a:t>
            </a:r>
          </a:p>
        </p:txBody>
      </p:sp>
      <p:sp>
        <p:nvSpPr>
          <p:cNvPr id="38" name="TextBox 37">
            <a:extLst>
              <a:ext uri="{FF2B5EF4-FFF2-40B4-BE49-F238E27FC236}">
                <a16:creationId xmlns:a16="http://schemas.microsoft.com/office/drawing/2014/main" id="{5692AA87-58CA-4DD5-A7DA-52113DF39831}"/>
              </a:ext>
            </a:extLst>
          </p:cNvPr>
          <p:cNvSpPr txBox="1"/>
          <p:nvPr/>
        </p:nvSpPr>
        <p:spPr>
          <a:xfrm>
            <a:off x="9751978" y="4931682"/>
            <a:ext cx="1052946" cy="461665"/>
          </a:xfrm>
          <a:prstGeom prst="rect">
            <a:avLst/>
          </a:prstGeom>
          <a:noFill/>
        </p:spPr>
        <p:txBody>
          <a:bodyPr wrap="square" rtlCol="0">
            <a:spAutoFit/>
          </a:bodyPr>
          <a:lstStyle/>
          <a:p>
            <a:r>
              <a:rPr lang="en-US" b="1" dirty="0">
                <a:solidFill>
                  <a:schemeClr val="bg1"/>
                </a:solidFill>
              </a:rPr>
              <a:t>57</a:t>
            </a:r>
          </a:p>
        </p:txBody>
      </p:sp>
      <p:sp>
        <p:nvSpPr>
          <p:cNvPr id="39" name="TextBox 38">
            <a:extLst>
              <a:ext uri="{FF2B5EF4-FFF2-40B4-BE49-F238E27FC236}">
                <a16:creationId xmlns:a16="http://schemas.microsoft.com/office/drawing/2014/main" id="{41F0877A-EAAB-4CF7-B02D-5CDE49001FBE}"/>
              </a:ext>
            </a:extLst>
          </p:cNvPr>
          <p:cNvSpPr txBox="1"/>
          <p:nvPr/>
        </p:nvSpPr>
        <p:spPr>
          <a:xfrm>
            <a:off x="10983401" y="4931681"/>
            <a:ext cx="1052946" cy="461665"/>
          </a:xfrm>
          <a:prstGeom prst="rect">
            <a:avLst/>
          </a:prstGeom>
          <a:noFill/>
        </p:spPr>
        <p:txBody>
          <a:bodyPr wrap="square" rtlCol="0">
            <a:spAutoFit/>
          </a:bodyPr>
          <a:lstStyle/>
          <a:p>
            <a:r>
              <a:rPr lang="en-US" b="1" dirty="0">
                <a:solidFill>
                  <a:schemeClr val="bg1"/>
                </a:solidFill>
              </a:rPr>
              <a:t>41</a:t>
            </a:r>
          </a:p>
        </p:txBody>
      </p:sp>
      <p:sp>
        <p:nvSpPr>
          <p:cNvPr id="41" name="TextBox 40">
            <a:extLst>
              <a:ext uri="{FF2B5EF4-FFF2-40B4-BE49-F238E27FC236}">
                <a16:creationId xmlns:a16="http://schemas.microsoft.com/office/drawing/2014/main" id="{A3A5D45E-FA1A-4079-AD44-3F76C7346BAE}"/>
              </a:ext>
            </a:extLst>
          </p:cNvPr>
          <p:cNvSpPr txBox="1"/>
          <p:nvPr/>
        </p:nvSpPr>
        <p:spPr>
          <a:xfrm>
            <a:off x="1420497" y="3354498"/>
            <a:ext cx="954045" cy="307777"/>
          </a:xfrm>
          <a:prstGeom prst="rect">
            <a:avLst/>
          </a:prstGeom>
          <a:noFill/>
        </p:spPr>
        <p:txBody>
          <a:bodyPr wrap="square" rtlCol="0">
            <a:spAutoFit/>
          </a:bodyPr>
          <a:lstStyle/>
          <a:p>
            <a:r>
              <a:rPr lang="en-US" sz="1400" b="1" dirty="0">
                <a:solidFill>
                  <a:schemeClr val="bg1"/>
                </a:solidFill>
              </a:rPr>
              <a:t>Sat: 58</a:t>
            </a:r>
          </a:p>
        </p:txBody>
      </p:sp>
      <p:pic>
        <p:nvPicPr>
          <p:cNvPr id="4" name="Picture 3">
            <a:extLst>
              <a:ext uri="{FF2B5EF4-FFF2-40B4-BE49-F238E27FC236}">
                <a16:creationId xmlns:a16="http://schemas.microsoft.com/office/drawing/2014/main" id="{A8886478-046E-434D-BD64-6EF1ACBBC416}"/>
              </a:ext>
            </a:extLst>
          </p:cNvPr>
          <p:cNvPicPr>
            <a:picLocks noChangeAspect="1"/>
          </p:cNvPicPr>
          <p:nvPr/>
        </p:nvPicPr>
        <p:blipFill>
          <a:blip r:embed="rId3"/>
          <a:stretch>
            <a:fillRect/>
          </a:stretch>
        </p:blipFill>
        <p:spPr>
          <a:xfrm>
            <a:off x="442031" y="2727304"/>
            <a:ext cx="11304762" cy="1580952"/>
          </a:xfrm>
          <a:prstGeom prst="rect">
            <a:avLst/>
          </a:prstGeom>
        </p:spPr>
      </p:pic>
      <p:sp>
        <p:nvSpPr>
          <p:cNvPr id="13" name="Oval 12">
            <a:extLst>
              <a:ext uri="{FF2B5EF4-FFF2-40B4-BE49-F238E27FC236}">
                <a16:creationId xmlns:a16="http://schemas.microsoft.com/office/drawing/2014/main" id="{084D44D4-3FCC-44C2-9620-0599BB4DF3CC}"/>
              </a:ext>
            </a:extLst>
          </p:cNvPr>
          <p:cNvSpPr/>
          <p:nvPr/>
        </p:nvSpPr>
        <p:spPr>
          <a:xfrm>
            <a:off x="156860" y="2169483"/>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6</a:t>
            </a:r>
          </a:p>
        </p:txBody>
      </p:sp>
    </p:spTree>
    <p:extLst>
      <p:ext uri="{BB962C8B-B14F-4D97-AF65-F5344CB8AC3E}">
        <p14:creationId xmlns:p14="http://schemas.microsoft.com/office/powerpoint/2010/main" val="1472862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Respondents </a:t>
            </a:r>
            <a:r>
              <a:rPr lang="en-US" dirty="0"/>
              <a:t>regularly call for improvements that apply to sites other than VA Main, suggesting a sense of disorientation.</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71827870"/>
              </p:ext>
            </p:extLst>
          </p:nvPr>
        </p:nvGraphicFramePr>
        <p:xfrm>
          <a:off x="609600" y="1419954"/>
          <a:ext cx="10969626" cy="4913948"/>
        </p:xfrm>
        <a:graphic>
          <a:graphicData uri="http://schemas.openxmlformats.org/drawingml/2006/table">
            <a:tbl>
              <a:tblPr firstRow="1" bandRow="1">
                <a:tableStyleId>{5C22544A-7EE6-4342-B048-85BDC9FD1C3A}</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Password </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75"/>
                    </a:solidFill>
                  </a:tcPr>
                </a:tc>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rPr>
                        <a:t>Account</a:t>
                      </a:r>
                    </a:p>
                  </a:txBody>
                  <a:tcPr marL="182880" marR="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075"/>
                    </a:solidFill>
                  </a:tcPr>
                </a:tc>
                <a:extLst>
                  <a:ext uri="{0D108BD9-81ED-4DB2-BD59-A6C34878D82A}">
                    <a16:rowId xmlns:a16="http://schemas.microsoft.com/office/drawing/2014/main" val="10000"/>
                  </a:ext>
                </a:extLst>
              </a:tr>
              <a:tr h="370840">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“I don't come to this site </a:t>
                      </a:r>
                      <a:r>
                        <a:rPr kumimoji="0" lang="en-US" sz="1400" b="1" i="0" u="none" strike="noStrike" kern="1200" cap="none" spc="0" normalizeH="0" baseline="0" noProof="0" dirty="0">
                          <a:ln>
                            <a:noFill/>
                          </a:ln>
                          <a:solidFill>
                            <a:srgbClr val="222B3C"/>
                          </a:solidFill>
                          <a:effectLst/>
                          <a:uLnTx/>
                          <a:uFillTx/>
                          <a:latin typeface="+mn-lt"/>
                          <a:ea typeface="+mn-ea"/>
                          <a:cs typeface="+mn-cs"/>
                        </a:rPr>
                        <a:t>often When I do I always have login issues due to the fact I don't have a need to use this site on a regular bases Lt me decide when to change my password </a:t>
                      </a:r>
                      <a:r>
                        <a:rPr kumimoji="0" lang="en-US" sz="1400" b="0" i="0" u="none" strike="noStrike" kern="1200" cap="none" spc="0" normalizeH="0" baseline="0" noProof="0" dirty="0">
                          <a:ln>
                            <a:noFill/>
                          </a:ln>
                          <a:solidFill>
                            <a:srgbClr val="222B3C"/>
                          </a:solidFill>
                          <a:effectLst/>
                          <a:uLnTx/>
                          <a:uFillTx/>
                          <a:latin typeface="+mn-lt"/>
                          <a:ea typeface="+mn-ea"/>
                          <a:cs typeface="+mn-cs"/>
                        </a:rPr>
                        <a:t>I don't like it when a site tells me what I can and can't use as a password and when to change my password. I won't remember the password I just changed because of your criteria. It's my password.”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63, 03/14/18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make passwords easier to use. There are too many rules, such as not being able to use dictionary words, etc. </a:t>
                      </a:r>
                      <a:r>
                        <a:rPr kumimoji="0" lang="en-US" sz="1400" b="0" i="0" u="none" strike="noStrike" kern="1200" cap="none" spc="0" normalizeH="0" baseline="0" noProof="0" dirty="0">
                          <a:ln>
                            <a:noFill/>
                          </a:ln>
                          <a:solidFill>
                            <a:srgbClr val="222B3C"/>
                          </a:solidFill>
                          <a:effectLst/>
                          <a:uLnTx/>
                          <a:uFillTx/>
                          <a:latin typeface="+mn-lt"/>
                          <a:ea typeface="+mn-ea"/>
                          <a:cs typeface="+mn-cs"/>
                        </a:rPr>
                        <a:t>Its really hard for me to remember them, especially since they have to be changed every 90 days.”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78, 02/20/18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a lot of problems signing into my </a:t>
                      </a:r>
                      <a:r>
                        <a:rPr kumimoji="0" lang="en-US" sz="1400" b="1" i="0" u="none" strike="noStrike" kern="1200" cap="none" spc="0" normalizeH="0" baseline="0" noProof="0" dirty="0" err="1">
                          <a:ln>
                            <a:noFill/>
                          </a:ln>
                          <a:solidFill>
                            <a:schemeClr val="bg2">
                              <a:lumMod val="10000"/>
                            </a:schemeClr>
                          </a:solidFill>
                          <a:effectLst/>
                          <a:uLnTx/>
                          <a:uFillTx/>
                          <a:latin typeface="+mn-lt"/>
                          <a:ea typeface="+mn-ea"/>
                          <a:cs typeface="+mn-cs"/>
                        </a:rPr>
                        <a:t>eBenefits</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 account.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keep telling me user name or password was incorrect. Took me 4 attempts.” </a:t>
                      </a:r>
                      <a:r>
                        <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rPr>
                        <a:t>Sat: 44, 02/11/2018</a:t>
                      </a:r>
                    </a:p>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Sign in security for forgotten passwords was almost impossible....</a:t>
                      </a:r>
                      <a:r>
                        <a:rPr kumimoji="0" lang="en-US" sz="1400" b="0" i="0" u="none" strike="noStrike" kern="1200" cap="none" spc="0" normalizeH="0" baseline="0" noProof="0" dirty="0">
                          <a:ln>
                            <a:noFill/>
                          </a:ln>
                          <a:solidFill>
                            <a:srgbClr val="222B3C"/>
                          </a:solidFill>
                          <a:effectLst/>
                          <a:uLnTx/>
                          <a:uFillTx/>
                          <a:latin typeface="+mn-lt"/>
                          <a:ea typeface="+mn-ea"/>
                          <a:cs typeface="+mn-cs"/>
                        </a:rPr>
                        <a:t>only </a:t>
                      </a:r>
                      <a:r>
                        <a:rPr kumimoji="0" lang="en-US" sz="1400" b="0" i="0" u="none" strike="noStrike" kern="1200" cap="none" spc="0" normalizeH="0" baseline="0" noProof="0" dirty="0" err="1">
                          <a:ln>
                            <a:noFill/>
                          </a:ln>
                          <a:solidFill>
                            <a:srgbClr val="222B3C"/>
                          </a:solidFill>
                          <a:effectLst/>
                          <a:uLnTx/>
                          <a:uFillTx/>
                          <a:latin typeface="+mn-lt"/>
                          <a:ea typeface="+mn-ea"/>
                          <a:cs typeface="+mn-cs"/>
                        </a:rPr>
                        <a:t>prob</a:t>
                      </a:r>
                      <a:r>
                        <a:rPr kumimoji="0" lang="en-US" sz="1400" b="0" i="0" u="none" strike="noStrike" kern="1200" cap="none" spc="0" normalizeH="0" baseline="0" noProof="0" dirty="0">
                          <a:ln>
                            <a:noFill/>
                          </a:ln>
                          <a:solidFill>
                            <a:srgbClr val="222B3C"/>
                          </a:solidFill>
                          <a:effectLst/>
                          <a:uLnTx/>
                          <a:uFillTx/>
                          <a:latin typeface="+mn-lt"/>
                          <a:ea typeface="+mn-ea"/>
                          <a:cs typeface="+mn-cs"/>
                        </a:rPr>
                        <a:t> I had other wise VERY HAPPY.”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100, 02/05/18</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63500" marR="0" lvl="0" indent="-47625" algn="l" defTabSz="609493" rtl="0" eaLnBrk="1" fontAlgn="auto" latinLnBrk="0" hangingPunct="1">
                        <a:lnSpc>
                          <a:spcPct val="110000"/>
                        </a:lnSpc>
                        <a:spcBef>
                          <a:spcPts val="0"/>
                        </a:spcBef>
                        <a:spcAft>
                          <a:spcPts val="900"/>
                        </a:spcAft>
                        <a:buClrTx/>
                        <a:buSzTx/>
                        <a:buFontTx/>
                        <a:buNone/>
                        <a:tabLst/>
                        <a:defRPr/>
                      </a:pPr>
                      <a:r>
                        <a:rPr kumimoji="0" lang="en-US" sz="1400" b="0" i="0" u="none" strike="noStrike" kern="1200" cap="none" spc="0" normalizeH="0" baseline="0" noProof="0" dirty="0">
                          <a:ln>
                            <a:noFill/>
                          </a:ln>
                          <a:solidFill>
                            <a:srgbClr val="222B3C"/>
                          </a:solidFill>
                          <a:effectLst/>
                          <a:uLnTx/>
                          <a:uFillTx/>
                          <a:latin typeface="+mn-lt"/>
                          <a:ea typeface="+mn-ea"/>
                          <a:cs typeface="+mn-cs"/>
                        </a:rPr>
                        <a:t>“</a:t>
                      </a:r>
                      <a:r>
                        <a:rPr kumimoji="0" lang="en-US" sz="1400" b="1" i="0" u="none" strike="noStrike" kern="1200" cap="none" spc="0" normalizeH="0" baseline="0" noProof="0" dirty="0">
                          <a:ln>
                            <a:noFill/>
                          </a:ln>
                          <a:solidFill>
                            <a:srgbClr val="222B3C"/>
                          </a:solidFill>
                          <a:effectLst/>
                          <a:uLnTx/>
                          <a:uFillTx/>
                          <a:latin typeface="+mn-lt"/>
                          <a:ea typeface="+mn-ea"/>
                          <a:cs typeface="+mn-cs"/>
                        </a:rPr>
                        <a:t>provide online registration as stated in your correspondence for updating your account online.”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100, 03/30/18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t>
                      </a:r>
                      <a:r>
                        <a:rPr kumimoji="0" lang="en-US" sz="1400" b="1" i="0" u="none" strike="noStrike" kern="1200" cap="none" spc="0" normalizeH="0" baseline="0" noProof="0" dirty="0">
                          <a:ln>
                            <a:noFill/>
                          </a:ln>
                          <a:solidFill>
                            <a:schemeClr val="tx1"/>
                          </a:solidFill>
                          <a:effectLst/>
                          <a:uLnTx/>
                          <a:uFillTx/>
                          <a:latin typeface="+mn-lt"/>
                          <a:ea typeface="+mn-ea"/>
                          <a:cs typeface="+mn-cs"/>
                        </a:rPr>
                        <a:t>Make it easier to locate the site and information to apply for the Premium Level II account.</a:t>
                      </a:r>
                      <a:r>
                        <a:rPr kumimoji="0" lang="en-US" sz="1400" b="0" i="0" u="none" strike="noStrike" kern="1200" cap="none" spc="0" normalizeH="0" baseline="0" noProof="0" dirty="0">
                          <a:ln>
                            <a:noFill/>
                          </a:ln>
                          <a:solidFill>
                            <a:schemeClr val="tx1"/>
                          </a:solidFill>
                          <a:effectLst/>
                          <a:uLnTx/>
                          <a:uFillTx/>
                          <a:latin typeface="+mn-lt"/>
                          <a:ea typeface="+mn-ea"/>
                          <a:cs typeface="+mn-cs"/>
                        </a:rPr>
                        <a:t> I give up and need HELP. I am very computer literate by the way.”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0, 03/26/18</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a lot of problems signing into my </a:t>
                      </a:r>
                      <a:r>
                        <a:rPr kumimoji="0" lang="en-US" sz="1400" b="1" i="0" u="none" strike="noStrike" kern="1200" cap="none" spc="0" normalizeH="0" baseline="0" noProof="0" dirty="0" err="1">
                          <a:ln>
                            <a:noFill/>
                          </a:ln>
                          <a:solidFill>
                            <a:schemeClr val="bg2">
                              <a:lumMod val="10000"/>
                            </a:schemeClr>
                          </a:solidFill>
                          <a:effectLst/>
                          <a:uLnTx/>
                          <a:uFillTx/>
                          <a:latin typeface="+mn-lt"/>
                          <a:ea typeface="+mn-ea"/>
                          <a:cs typeface="+mn-cs"/>
                        </a:rPr>
                        <a:t>eBenefits</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 account.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keep telling me user name or password was incorrect. Took me 4 attempts.”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18, 11/20/2017</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Have more details about your account </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and where to submit supporting documents.”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0, 09/18/2017</a:t>
                      </a:r>
                    </a:p>
                    <a:p>
                      <a:pPr marL="63500" marR="0" lvl="0" indent="-47625" algn="l" defTabSz="609493" rtl="0" eaLnBrk="1" fontAlgn="auto" latinLnBrk="0" hangingPunct="1">
                        <a:lnSpc>
                          <a:spcPct val="110000"/>
                        </a:lnSpc>
                        <a:spcBef>
                          <a:spcPts val="900"/>
                        </a:spcBef>
                        <a:spcAft>
                          <a:spcPts val="900"/>
                        </a:spcAft>
                        <a:buClrTx/>
                        <a:buSzTx/>
                        <a:buFontTx/>
                        <a:buNone/>
                        <a:tabLst/>
                        <a:defRPr/>
                      </a:pP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“Re do the site and make it </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much </a:t>
                      </a:r>
                      <a:r>
                        <a:rPr kumimoji="0" lang="en-US" sz="1400" b="1" i="0" u="none" strike="noStrike" kern="1200" cap="none" spc="0" normalizeH="0" baseline="0" noProof="0" dirty="0" err="1">
                          <a:ln>
                            <a:noFill/>
                          </a:ln>
                          <a:solidFill>
                            <a:schemeClr val="bg2">
                              <a:lumMod val="10000"/>
                            </a:schemeClr>
                          </a:solidFill>
                          <a:effectLst/>
                          <a:uLnTx/>
                          <a:uFillTx/>
                          <a:latin typeface="+mn-lt"/>
                          <a:ea typeface="+mn-ea"/>
                          <a:cs typeface="+mn-cs"/>
                        </a:rPr>
                        <a:t>easyer</a:t>
                      </a:r>
                      <a:r>
                        <a:rPr kumimoji="0" lang="en-US" sz="1400" b="1" i="0" u="none" strike="noStrike" kern="1200" cap="none" spc="0" normalizeH="0" baseline="0" noProof="0" dirty="0">
                          <a:ln>
                            <a:noFill/>
                          </a:ln>
                          <a:solidFill>
                            <a:schemeClr val="bg2">
                              <a:lumMod val="10000"/>
                            </a:schemeClr>
                          </a:solidFill>
                          <a:effectLst/>
                          <a:uLnTx/>
                          <a:uFillTx/>
                          <a:latin typeface="+mn-lt"/>
                          <a:ea typeface="+mn-ea"/>
                          <a:cs typeface="+mn-cs"/>
                        </a:rPr>
                        <a:t> to find your account and get needed information</a:t>
                      </a:r>
                      <a:r>
                        <a:rPr kumimoji="0" lang="en-US" sz="1400" b="0" i="0" u="none" strike="noStrike" kern="1200" cap="none" spc="0" normalizeH="0" baseline="0" noProof="0" dirty="0">
                          <a:ln>
                            <a:noFill/>
                          </a:ln>
                          <a:solidFill>
                            <a:schemeClr val="bg2">
                              <a:lumMod val="10000"/>
                            </a:schemeClr>
                          </a:solidFill>
                          <a:effectLst/>
                          <a:uLnTx/>
                          <a:uFillTx/>
                          <a:latin typeface="+mn-lt"/>
                          <a:ea typeface="+mn-ea"/>
                          <a:cs typeface="+mn-cs"/>
                        </a:rPr>
                        <a:t>.” </a:t>
                      </a:r>
                      <a:r>
                        <a:rPr kumimoji="0" lang="en-US" sz="1400" b="0" i="0" u="none" strike="noStrike" kern="1200" cap="none" spc="0" normalizeH="0" baseline="0" noProof="0" dirty="0">
                          <a:ln>
                            <a:noFill/>
                          </a:ln>
                          <a:solidFill>
                            <a:schemeClr val="bg1">
                              <a:lumMod val="50000"/>
                            </a:schemeClr>
                          </a:solidFill>
                          <a:effectLst/>
                          <a:uLnTx/>
                          <a:uFillTx/>
                          <a:latin typeface="+mn-lt"/>
                          <a:ea typeface="+mn-ea"/>
                          <a:cs typeface="+mn-cs"/>
                        </a:rPr>
                        <a:t>Sat: 4, 06/10/2017</a:t>
                      </a:r>
                    </a:p>
                  </a:txBody>
                  <a:tcPr marL="182880" marR="182880" marT="18288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3" name="Slide Number Placeholder 2"/>
          <p:cNvSpPr>
            <a:spLocks noGrp="1"/>
          </p:cNvSpPr>
          <p:nvPr>
            <p:ph type="sldNum" sz="quarter" idx="12"/>
          </p:nvPr>
        </p:nvSpPr>
        <p:spPr/>
        <p:txBody>
          <a:bodyPr/>
          <a:lstStyle/>
          <a:p>
            <a:fld id="{C932CDCB-4B29-F641-AE31-D4360F16EBC3}" type="slidenum">
              <a:rPr lang="en-US" smtClean="0"/>
              <a:pPr/>
              <a:t>31</a:t>
            </a:fld>
            <a:endParaRPr lang="en-US" dirty="0"/>
          </a:p>
        </p:txBody>
      </p:sp>
      <p:sp>
        <p:nvSpPr>
          <p:cNvPr id="7" name="Text Placeholder 6"/>
          <p:cNvSpPr>
            <a:spLocks noGrp="1"/>
          </p:cNvSpPr>
          <p:nvPr>
            <p:ph type="body" sz="quarter" idx="13"/>
          </p:nvPr>
        </p:nvSpPr>
        <p:spPr/>
        <p:txBody>
          <a:bodyPr>
            <a:normAutofit/>
          </a:bodyPr>
          <a:lstStyle/>
          <a:p>
            <a:r>
              <a:rPr lang="en-US" sz="1600" dirty="0"/>
              <a:t>If you could suggest one improvement to the VA.gov web site, what would it be?</a:t>
            </a:r>
          </a:p>
        </p:txBody>
      </p:sp>
      <p:sp>
        <p:nvSpPr>
          <p:cNvPr id="47" name="Rectangle 1"/>
          <p:cNvSpPr>
            <a:spLocks noChangeArrowheads="1"/>
          </p:cNvSpPr>
          <p:nvPr/>
        </p:nvSpPr>
        <p:spPr bwMode="auto">
          <a:xfrm>
            <a:off x="2242554" y="2461690"/>
            <a:ext cx="184683" cy="6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pPr defTabSz="914126" eaLnBrk="0" fontAlgn="base" hangingPunct="0">
              <a:spcBef>
                <a:spcPct val="0"/>
              </a:spcBef>
              <a:spcAft>
                <a:spcPct val="0"/>
              </a:spcAft>
            </a:pPr>
            <a:br>
              <a:rPr lang="en-US" altLang="en-US" sz="1799" dirty="0">
                <a:latin typeface="Arial" panose="020B0604020202020204" pitchFamily="34" charset="0"/>
              </a:rPr>
            </a:br>
            <a:endParaRPr lang="en-US" altLang="en-US" sz="1799" dirty="0">
              <a:latin typeface="Arial" panose="020B0604020202020204" pitchFamily="34" charset="0"/>
            </a:endParaRPr>
          </a:p>
        </p:txBody>
      </p:sp>
      <p:pic>
        <p:nvPicPr>
          <p:cNvPr id="8" name="Picture 7">
            <a:extLst>
              <a:ext uri="{FF2B5EF4-FFF2-40B4-BE49-F238E27FC236}">
                <a16:creationId xmlns:a16="http://schemas.microsoft.com/office/drawing/2014/main" id="{322C0BF7-BE66-46F7-A00F-A45E00DBAC69}"/>
              </a:ext>
            </a:extLst>
          </p:cNvPr>
          <p:cNvPicPr>
            <a:picLocks noChangeAspect="1"/>
          </p:cNvPicPr>
          <p:nvPr/>
        </p:nvPicPr>
        <p:blipFill>
          <a:blip r:embed="rId3"/>
          <a:stretch>
            <a:fillRect/>
          </a:stretch>
        </p:blipFill>
        <p:spPr>
          <a:xfrm>
            <a:off x="1109272" y="6431598"/>
            <a:ext cx="9169179" cy="365792"/>
          </a:xfrm>
          <a:prstGeom prst="rect">
            <a:avLst/>
          </a:prstGeom>
        </p:spPr>
      </p:pic>
      <p:sp>
        <p:nvSpPr>
          <p:cNvPr id="9" name="Oval 8">
            <a:extLst>
              <a:ext uri="{FF2B5EF4-FFF2-40B4-BE49-F238E27FC236}">
                <a16:creationId xmlns:a16="http://schemas.microsoft.com/office/drawing/2014/main" id="{2140D396-A6CF-4CEF-A426-C3745CDE7186}"/>
              </a:ext>
            </a:extLst>
          </p:cNvPr>
          <p:cNvSpPr/>
          <p:nvPr/>
        </p:nvSpPr>
        <p:spPr>
          <a:xfrm>
            <a:off x="130817" y="3262370"/>
            <a:ext cx="452581" cy="424872"/>
          </a:xfrm>
          <a:prstGeom prst="ellipse">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6</a:t>
            </a:r>
          </a:p>
        </p:txBody>
      </p:sp>
    </p:spTree>
    <p:extLst>
      <p:ext uri="{BB962C8B-B14F-4D97-AF65-F5344CB8AC3E}">
        <p14:creationId xmlns:p14="http://schemas.microsoft.com/office/powerpoint/2010/main" val="226854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5" name="Slide Number Placeholder 4"/>
          <p:cNvSpPr>
            <a:spLocks noGrp="1"/>
          </p:cNvSpPr>
          <p:nvPr>
            <p:ph type="sldNum" sz="quarter" idx="12"/>
          </p:nvPr>
        </p:nvSpPr>
        <p:spPr/>
        <p:txBody>
          <a:bodyPr/>
          <a:lstStyle/>
          <a:p>
            <a:fld id="{C932CDCB-4B29-F641-AE31-D4360F16EBC3}" type="slidenum">
              <a:rPr lang="en-US" smtClean="0"/>
              <a:t>32</a:t>
            </a:fld>
            <a:endParaRPr lang="en-US" dirty="0"/>
          </a:p>
        </p:txBody>
      </p:sp>
    </p:spTree>
    <p:extLst>
      <p:ext uri="{BB962C8B-B14F-4D97-AF65-F5344CB8AC3E}">
        <p14:creationId xmlns:p14="http://schemas.microsoft.com/office/powerpoint/2010/main" val="73879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2CE1DB-4E36-45AD-AA08-DC387F6BD8D4}"/>
              </a:ext>
            </a:extLst>
          </p:cNvPr>
          <p:cNvSpPr/>
          <p:nvPr/>
        </p:nvSpPr>
        <p:spPr>
          <a:xfrm>
            <a:off x="609441" y="1227304"/>
            <a:ext cx="11117961" cy="461665"/>
          </a:xfrm>
          <a:prstGeom prst="rect">
            <a:avLst/>
          </a:prstGeom>
          <a:solidFill>
            <a:srgbClr val="005075"/>
          </a:solidFill>
          <a:ln>
            <a:solidFill>
              <a:srgbClr val="00507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a:t>Standardizing questionnaires across the VA family of sites will benefit cross-site analysis and could foster in-depth comparisons.</a:t>
            </a:r>
          </a:p>
        </p:txBody>
      </p:sp>
      <p:sp>
        <p:nvSpPr>
          <p:cNvPr id="3" name="Slide Number Placeholder 2"/>
          <p:cNvSpPr>
            <a:spLocks noGrp="1"/>
          </p:cNvSpPr>
          <p:nvPr>
            <p:ph type="sldNum" sz="quarter" idx="12"/>
          </p:nvPr>
        </p:nvSpPr>
        <p:spPr/>
        <p:txBody>
          <a:bodyPr/>
          <a:lstStyle/>
          <a:p>
            <a:fld id="{C932CDCB-4B29-F641-AE31-D4360F16EBC3}" type="slidenum">
              <a:rPr lang="en-US" smtClean="0"/>
              <a:pPr/>
              <a:t>33</a:t>
            </a:fld>
            <a:endParaRPr lang="en-US" dirty="0"/>
          </a:p>
        </p:txBody>
      </p:sp>
      <p:sp>
        <p:nvSpPr>
          <p:cNvPr id="47" name="Rectangle 1"/>
          <p:cNvSpPr>
            <a:spLocks noChangeArrowheads="1"/>
          </p:cNvSpPr>
          <p:nvPr/>
        </p:nvSpPr>
        <p:spPr bwMode="auto">
          <a:xfrm>
            <a:off x="2242554" y="2461690"/>
            <a:ext cx="184683" cy="6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anchor="ctr" anchorCtr="0" compatLnSpc="1">
            <a:prstTxWarp prst="textNoShape">
              <a:avLst/>
            </a:prstTxWarp>
            <a:spAutoFit/>
          </a:bodyPr>
          <a:lstStyle/>
          <a:p>
            <a:pPr defTabSz="914126" eaLnBrk="0" fontAlgn="base" hangingPunct="0">
              <a:spcBef>
                <a:spcPct val="0"/>
              </a:spcBef>
              <a:spcAft>
                <a:spcPct val="0"/>
              </a:spcAft>
            </a:pPr>
            <a:br>
              <a:rPr lang="en-US" altLang="en-US" sz="1799" dirty="0">
                <a:latin typeface="Arial" panose="020B0604020202020204" pitchFamily="34" charset="0"/>
              </a:rPr>
            </a:br>
            <a:endParaRPr lang="en-US" altLang="en-US" sz="1799" dirty="0">
              <a:latin typeface="Arial" panose="020B0604020202020204" pitchFamily="34" charset="0"/>
            </a:endParaRPr>
          </a:p>
        </p:txBody>
      </p:sp>
      <p:pic>
        <p:nvPicPr>
          <p:cNvPr id="8" name="Picture 7">
            <a:extLst>
              <a:ext uri="{FF2B5EF4-FFF2-40B4-BE49-F238E27FC236}">
                <a16:creationId xmlns:a16="http://schemas.microsoft.com/office/drawing/2014/main" id="{322C0BF7-BE66-46F7-A00F-A45E00DBAC69}"/>
              </a:ext>
            </a:extLst>
          </p:cNvPr>
          <p:cNvPicPr>
            <a:picLocks noChangeAspect="1"/>
          </p:cNvPicPr>
          <p:nvPr/>
        </p:nvPicPr>
        <p:blipFill>
          <a:blip r:embed="rId3"/>
          <a:stretch>
            <a:fillRect/>
          </a:stretch>
        </p:blipFill>
        <p:spPr>
          <a:xfrm>
            <a:off x="1109272" y="6431598"/>
            <a:ext cx="9169179" cy="365792"/>
          </a:xfrm>
          <a:prstGeom prst="rect">
            <a:avLst/>
          </a:prstGeom>
        </p:spPr>
      </p:pic>
      <p:sp>
        <p:nvSpPr>
          <p:cNvPr id="10" name="TextBox 9">
            <a:extLst>
              <a:ext uri="{FF2B5EF4-FFF2-40B4-BE49-F238E27FC236}">
                <a16:creationId xmlns:a16="http://schemas.microsoft.com/office/drawing/2014/main" id="{CA7E8408-12CC-4A7B-A375-7D8BBC1CA3B0}"/>
              </a:ext>
            </a:extLst>
          </p:cNvPr>
          <p:cNvSpPr txBox="1"/>
          <p:nvPr/>
        </p:nvSpPr>
        <p:spPr>
          <a:xfrm>
            <a:off x="609441" y="1225112"/>
            <a:ext cx="11117961" cy="461665"/>
          </a:xfrm>
          <a:prstGeom prst="rect">
            <a:avLst/>
          </a:prstGeom>
          <a:noFill/>
        </p:spPr>
        <p:txBody>
          <a:bodyPr wrap="square" rtlCol="0">
            <a:spAutoFit/>
          </a:bodyPr>
          <a:lstStyle/>
          <a:p>
            <a:pPr algn="ctr"/>
            <a:r>
              <a:rPr lang="en-US" b="1" u="sng" dirty="0">
                <a:solidFill>
                  <a:schemeClr val="bg1"/>
                </a:solidFill>
              </a:rPr>
              <a:t>Questions That Should Be on Every VA Survey</a:t>
            </a:r>
          </a:p>
        </p:txBody>
      </p:sp>
      <p:sp>
        <p:nvSpPr>
          <p:cNvPr id="12" name="TextBox 11">
            <a:extLst>
              <a:ext uri="{FF2B5EF4-FFF2-40B4-BE49-F238E27FC236}">
                <a16:creationId xmlns:a16="http://schemas.microsoft.com/office/drawing/2014/main" id="{07C12E89-7B19-47DB-811E-06694957651F}"/>
              </a:ext>
            </a:extLst>
          </p:cNvPr>
          <p:cNvSpPr txBox="1"/>
          <p:nvPr/>
        </p:nvSpPr>
        <p:spPr>
          <a:xfrm>
            <a:off x="794124" y="1962794"/>
            <a:ext cx="10785260" cy="4154984"/>
          </a:xfrm>
          <a:prstGeom prst="rect">
            <a:avLst/>
          </a:prstGeom>
          <a:noFill/>
        </p:spPr>
        <p:txBody>
          <a:bodyPr wrap="square" rtlCol="0">
            <a:spAutoFit/>
          </a:bodyPr>
          <a:lstStyle/>
          <a:p>
            <a:pPr marL="342900" indent="-342900">
              <a:buFont typeface="Arial" panose="020B0604020202020204" pitchFamily="34" charset="0"/>
              <a:buChar char="•"/>
            </a:pPr>
            <a:r>
              <a:rPr lang="en-US" b="1" dirty="0"/>
              <a:t>Did you access another VA site during your online browsing today?</a:t>
            </a:r>
          </a:p>
          <a:p>
            <a:pPr marL="342900" indent="-342900">
              <a:buFont typeface="Arial" panose="020B0604020202020204" pitchFamily="34" charset="0"/>
              <a:buChar char="•"/>
            </a:pPr>
            <a:r>
              <a:rPr lang="en-US" b="1" dirty="0"/>
              <a:t>What other VA sites did you access?</a:t>
            </a:r>
          </a:p>
          <a:p>
            <a:pPr marL="952393" lvl="1" indent="-342900">
              <a:buFont typeface="Arial" panose="020B0604020202020204" pitchFamily="34" charset="0"/>
              <a:buChar char="•"/>
            </a:pPr>
            <a:r>
              <a:rPr lang="en-US" dirty="0"/>
              <a:t>Make sure answers are standardized</a:t>
            </a:r>
          </a:p>
          <a:p>
            <a:pPr marL="342900" indent="-342900">
              <a:buFont typeface="Arial" panose="020B0604020202020204" pitchFamily="34" charset="0"/>
              <a:buChar char="•"/>
            </a:pPr>
            <a:r>
              <a:rPr lang="en-US" b="1" dirty="0"/>
              <a:t>Are you a veteran? (or have veteran as a primary role)</a:t>
            </a:r>
          </a:p>
          <a:p>
            <a:pPr marL="342900" indent="-342900">
              <a:buFont typeface="Arial" panose="020B0604020202020204" pitchFamily="34" charset="0"/>
              <a:buChar char="•"/>
            </a:pPr>
            <a:r>
              <a:rPr lang="en-US" b="1" dirty="0"/>
              <a:t>During what conflict did you serve?</a:t>
            </a:r>
          </a:p>
          <a:p>
            <a:pPr marL="952393" lvl="1" indent="-342900">
              <a:buFont typeface="Arial" panose="020B0604020202020204" pitchFamily="34" charset="0"/>
              <a:buChar char="•"/>
            </a:pPr>
            <a:r>
              <a:rPr lang="en-US" dirty="0"/>
              <a:t>Make sure answers are standardized</a:t>
            </a:r>
          </a:p>
          <a:p>
            <a:pPr marL="952393" lvl="1" indent="-342900">
              <a:buFont typeface="Arial" panose="020B0604020202020204" pitchFamily="34" charset="0"/>
              <a:buChar char="•"/>
            </a:pPr>
            <a:endParaRPr lang="en-US" dirty="0"/>
          </a:p>
          <a:p>
            <a:pPr marL="342900" indent="-342900">
              <a:buFont typeface="Arial" panose="020B0604020202020204" pitchFamily="34" charset="0"/>
              <a:buChar char="•"/>
            </a:pPr>
            <a:r>
              <a:rPr lang="en-US" b="1" dirty="0"/>
              <a:t>Standardize answers for all shared “common” questions like</a:t>
            </a:r>
          </a:p>
          <a:p>
            <a:pPr marL="952393" lvl="1" indent="-342900">
              <a:buFont typeface="Arial" panose="020B0604020202020204" pitchFamily="34" charset="0"/>
              <a:buChar char="•"/>
            </a:pPr>
            <a:r>
              <a:rPr lang="en-US" dirty="0"/>
              <a:t>Visit Frequency</a:t>
            </a:r>
          </a:p>
          <a:p>
            <a:pPr marL="952393" lvl="1" indent="-342900">
              <a:buFont typeface="Arial" panose="020B0604020202020204" pitchFamily="34" charset="0"/>
              <a:buChar char="•"/>
            </a:pPr>
            <a:r>
              <a:rPr lang="en-US" dirty="0"/>
              <a:t>Task Accomplishment</a:t>
            </a:r>
          </a:p>
          <a:p>
            <a:pPr marL="952393" lvl="1" indent="-342900">
              <a:buFont typeface="Arial" panose="020B0604020202020204" pitchFamily="34" charset="0"/>
              <a:buChar char="•"/>
            </a:pPr>
            <a:r>
              <a:rPr lang="en-US" dirty="0"/>
              <a:t>Visitor Role</a:t>
            </a:r>
          </a:p>
        </p:txBody>
      </p:sp>
    </p:spTree>
    <p:extLst>
      <p:ext uri="{BB962C8B-B14F-4D97-AF65-F5344CB8AC3E}">
        <p14:creationId xmlns:p14="http://schemas.microsoft.com/office/powerpoint/2010/main" val="304245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algn="l"/>
            <a:r>
              <a:rPr lang="en-US" sz="2600" dirty="0"/>
              <a:t>Key Findings &amp; Recommendations</a:t>
            </a:r>
          </a:p>
        </p:txBody>
      </p:sp>
      <p:sp>
        <p:nvSpPr>
          <p:cNvPr id="3" name="Slide Number Placeholder 2"/>
          <p:cNvSpPr>
            <a:spLocks noGrp="1"/>
          </p:cNvSpPr>
          <p:nvPr>
            <p:ph type="sldNum" sz="quarter" idx="12"/>
          </p:nvPr>
        </p:nvSpPr>
        <p:spPr/>
        <p:txBody>
          <a:bodyPr/>
          <a:lstStyle/>
          <a:p>
            <a:pPr marL="0" marR="0" lvl="0" indent="0" algn="l" defTabSz="609493" rtl="0" eaLnBrk="1" fontAlgn="auto" latinLnBrk="0" hangingPunct="1">
              <a:lnSpc>
                <a:spcPct val="100000"/>
              </a:lnSpc>
              <a:spcBef>
                <a:spcPts val="0"/>
              </a:spcBef>
              <a:spcAft>
                <a:spcPts val="0"/>
              </a:spcAft>
              <a:buClrTx/>
              <a:buSzTx/>
              <a:buFontTx/>
              <a:buNone/>
              <a:tabLst/>
              <a:defRPr/>
            </a:pPr>
            <a:fld id="{EB5131EF-D618-5347-8462-43F33F2C84D1}" type="slidenum">
              <a:rPr kumimoji="0" lang="en-US" sz="1300" b="0" i="0" u="none" strike="noStrike" kern="1200" cap="none" spc="0" normalizeH="0" baseline="0" noProof="0" smtClean="0">
                <a:ln>
                  <a:noFill/>
                </a:ln>
                <a:solidFill>
                  <a:srgbClr val="E9ECF2">
                    <a:lumMod val="75000"/>
                  </a:srgbClr>
                </a:solidFill>
                <a:effectLst/>
                <a:uLnTx/>
                <a:uFillTx/>
                <a:latin typeface="Arial"/>
                <a:ea typeface="+mn-ea"/>
                <a:cs typeface="+mn-cs"/>
              </a:rPr>
              <a:pPr marL="0" marR="0" lvl="0" indent="0" algn="l" defTabSz="609493"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srgbClr val="E9ECF2">
                  <a:lumMod val="75000"/>
                </a:srgbClr>
              </a:solidFill>
              <a:effectLst/>
              <a:uLnTx/>
              <a:uFillTx/>
              <a:latin typeface="Arial"/>
              <a:ea typeface="+mn-ea"/>
              <a:cs typeface="+mn-cs"/>
            </a:endParaRPr>
          </a:p>
        </p:txBody>
      </p:sp>
      <p:sp>
        <p:nvSpPr>
          <p:cNvPr id="5" name="Freeform 4"/>
          <p:cNvSpPr/>
          <p:nvPr/>
        </p:nvSpPr>
        <p:spPr>
          <a:xfrm>
            <a:off x="1387443" y="2697480"/>
            <a:ext cx="1463040" cy="1463040"/>
          </a:xfrm>
          <a:custGeom>
            <a:avLst/>
            <a:gdLst>
              <a:gd name="connsiteX0" fmla="*/ 0 w 1232937"/>
              <a:gd name="connsiteY0" fmla="*/ 616469 h 1232937"/>
              <a:gd name="connsiteX1" fmla="*/ 616469 w 1232937"/>
              <a:gd name="connsiteY1" fmla="*/ 0 h 1232937"/>
              <a:gd name="connsiteX2" fmla="*/ 1232938 w 1232937"/>
              <a:gd name="connsiteY2" fmla="*/ 616469 h 1232937"/>
              <a:gd name="connsiteX3" fmla="*/ 616469 w 1232937"/>
              <a:gd name="connsiteY3" fmla="*/ 1232938 h 1232937"/>
              <a:gd name="connsiteX4" fmla="*/ 0 w 1232937"/>
              <a:gd name="connsiteY4" fmla="*/ 616469 h 123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37" h="1232937">
                <a:moveTo>
                  <a:pt x="0" y="616469"/>
                </a:moveTo>
                <a:cubicBezTo>
                  <a:pt x="0" y="276003"/>
                  <a:pt x="276003" y="0"/>
                  <a:pt x="616469" y="0"/>
                </a:cubicBezTo>
                <a:cubicBezTo>
                  <a:pt x="956935" y="0"/>
                  <a:pt x="1232938" y="276003"/>
                  <a:pt x="1232938" y="616469"/>
                </a:cubicBezTo>
                <a:cubicBezTo>
                  <a:pt x="1232938" y="956935"/>
                  <a:pt x="956935" y="1232938"/>
                  <a:pt x="616469" y="1232938"/>
                </a:cubicBezTo>
                <a:cubicBezTo>
                  <a:pt x="276003" y="1232938"/>
                  <a:pt x="0" y="956935"/>
                  <a:pt x="0" y="616469"/>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none" lIns="180512" tIns="180512" rIns="180512" bIns="180512" numCol="1" spcCol="1270" anchor="ctr" anchorCtr="0">
            <a:noAutofit/>
          </a:bodyPr>
          <a:lstStyle/>
          <a:p>
            <a:pPr marL="0" marR="0" lvl="0" indent="0" algn="ctr" defTabSz="622113" rtl="0" eaLnBrk="1" fontAlgn="auto" latinLnBrk="0" hangingPunct="1">
              <a:lnSpc>
                <a:spcPct val="90000"/>
              </a:lnSpc>
              <a:spcBef>
                <a:spcPct val="0"/>
              </a:spcBef>
              <a:spcAft>
                <a:spcPts val="0"/>
              </a:spcAft>
              <a:buClrTx/>
              <a:buSzTx/>
              <a:buFontTx/>
              <a:buNone/>
              <a:tabLst/>
              <a:defRPr/>
            </a:pPr>
            <a:r>
              <a:rPr lang="en-US" sz="2000" b="1" dirty="0">
                <a:solidFill>
                  <a:prstClr val="white"/>
                </a:solidFill>
                <a:latin typeface="Arial"/>
              </a:rPr>
              <a:t>Pathfinding</a:t>
            </a:r>
            <a:endParaRPr kumimoji="0" lang="en-US" sz="2000" b="1" i="0" u="none" strike="noStrike" kern="1200" cap="none" spc="0" normalizeH="0" baseline="0" noProof="0" dirty="0">
              <a:ln>
                <a:noFill/>
              </a:ln>
              <a:solidFill>
                <a:prstClr val="white"/>
              </a:solidFill>
              <a:effectLst/>
              <a:uLnTx/>
              <a:uFillTx/>
              <a:latin typeface="Arial"/>
              <a:ea typeface="+mn-ea"/>
              <a:cs typeface="+mn-cs"/>
            </a:endParaRPr>
          </a:p>
        </p:txBody>
      </p:sp>
      <p:sp>
        <p:nvSpPr>
          <p:cNvPr id="12" name="TextBox 11"/>
          <p:cNvSpPr txBox="1"/>
          <p:nvPr/>
        </p:nvSpPr>
        <p:spPr>
          <a:xfrm>
            <a:off x="2995544" y="1056991"/>
            <a:ext cx="7848919" cy="1446550"/>
          </a:xfrm>
          <a:prstGeom prst="rect">
            <a:avLst/>
          </a:prstGeom>
          <a:solidFill>
            <a:schemeClr val="tx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274320" tIns="182880" rIns="274320" bIns="182880">
            <a:spAutoFit/>
          </a:bodyPr>
          <a:lstStyle>
            <a:defPPr>
              <a:defRPr lang="en-US"/>
            </a:defPPr>
            <a:lvl1pPr defTabSz="609310">
              <a:spcBef>
                <a:spcPts val="300"/>
              </a:spcBef>
              <a:spcAft>
                <a:spcPts val="900"/>
              </a:spcAft>
              <a:defRPr sz="1600" b="1">
                <a:solidFill>
                  <a:schemeClr val="bg1"/>
                </a:solidFill>
                <a:latin typeface="Aria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09310" rtl="0" eaLnBrk="1" fontAlgn="auto" latinLnBrk="0" hangingPunct="1">
              <a:lnSpc>
                <a:spcPct val="100000"/>
              </a:lnSpc>
              <a:spcBef>
                <a:spcPts val="300"/>
              </a:spcBef>
              <a:spcAft>
                <a:spcPts val="9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Continue to enhance and streamline website content, especially content that is related to disability and compensation and healthcare information.</a:t>
            </a:r>
          </a:p>
          <a:p>
            <a:pPr marL="285750" marR="0" lvl="0" indent="-285750" algn="l" defTabSz="609310" rtl="0" eaLnBrk="1" fontAlgn="auto" latinLnBrk="0" hangingPunct="1">
              <a:lnSpc>
                <a:spcPct val="100000"/>
              </a:lnSpc>
              <a:spcBef>
                <a:spcPts val="300"/>
              </a:spcBef>
              <a:spcAft>
                <a:spcPts val="300"/>
              </a:spcAft>
              <a:buClrTx/>
              <a:buSzTx/>
              <a:buFont typeface="Arial" charset="0"/>
              <a:buChar char="•"/>
              <a:tabLst/>
              <a:defRPr/>
            </a:pPr>
            <a:r>
              <a:rPr lang="en-US" sz="1400" b="0" dirty="0">
                <a:solidFill>
                  <a:srgbClr val="FFFFFF"/>
                </a:solidFill>
              </a:rPr>
              <a:t>This recommendation could apply across VA websites; in the case of content spread across multiple sites, consistency is key.</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TextBox 13"/>
          <p:cNvSpPr txBox="1"/>
          <p:nvPr/>
        </p:nvSpPr>
        <p:spPr>
          <a:xfrm>
            <a:off x="2995544" y="2610945"/>
            <a:ext cx="7848919" cy="1661993"/>
          </a:xfrm>
          <a:prstGeom prst="rect">
            <a:avLst/>
          </a:prstGeom>
          <a:solidFill>
            <a:schemeClr val="tx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274320" tIns="182880" rIns="274320" bIns="182880">
            <a:spAutoFit/>
          </a:bodyPr>
          <a:lstStyle>
            <a:defPPr>
              <a:defRPr lang="en-US"/>
            </a:defPPr>
            <a:lvl1pPr defTabSz="609310">
              <a:spcBef>
                <a:spcPts val="300"/>
              </a:spcBef>
              <a:spcAft>
                <a:spcPts val="900"/>
              </a:spcAft>
              <a:defRPr sz="1600" b="1">
                <a:solidFill>
                  <a:schemeClr val="bg1"/>
                </a:solidFill>
                <a:latin typeface="Aria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09310" rtl="0" eaLnBrk="1" fontAlgn="auto" latinLnBrk="0" hangingPunct="1">
              <a:lnSpc>
                <a:spcPct val="100000"/>
              </a:lnSpc>
              <a:spcBef>
                <a:spcPts val="300"/>
              </a:spcBef>
              <a:spcAft>
                <a:spcPts val="900"/>
              </a:spcAft>
              <a:buClrTx/>
              <a:buSzTx/>
              <a:buFontTx/>
              <a:buNone/>
              <a:tabLst/>
              <a:defRPr/>
            </a:pPr>
            <a:r>
              <a:rPr lang="en-US" dirty="0">
                <a:solidFill>
                  <a:srgbClr val="FFFFFF"/>
                </a:solidFill>
              </a:rPr>
              <a:t>Movement between different VA websites can leave visitors confused about where they should turn first for information.</a:t>
            </a: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a:p>
            <a:pPr marL="285750" marR="0" lvl="0" indent="-285750" algn="l" defTabSz="609310" rtl="0" eaLnBrk="1" fontAlgn="auto" latinLnBrk="0" hangingPunct="1">
              <a:lnSpc>
                <a:spcPct val="100000"/>
              </a:lnSpc>
              <a:spcBef>
                <a:spcPts val="300"/>
              </a:spcBef>
              <a:spcAft>
                <a:spcPts val="300"/>
              </a:spcAft>
              <a:buClrTx/>
              <a:buSzTx/>
              <a:buFont typeface="Arial" charset="0"/>
              <a:buChar char="•"/>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Better distinctions about which branch of the agency is considered the “authority” for particular information </a:t>
            </a:r>
            <a:r>
              <a:rPr lang="en-US" sz="1400" b="0" dirty="0">
                <a:solidFill>
                  <a:srgbClr val="FFFFFF"/>
                </a:solidFill>
              </a:rPr>
              <a:t>would help visitors know where to turn to in the event of confusion. Additionally, it would prevent them from cycling through multiple VA sites.</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TextBox 15"/>
          <p:cNvSpPr txBox="1"/>
          <p:nvPr/>
        </p:nvSpPr>
        <p:spPr>
          <a:xfrm>
            <a:off x="2995544" y="4344162"/>
            <a:ext cx="7848919" cy="1954381"/>
          </a:xfrm>
          <a:prstGeom prst="rect">
            <a:avLst/>
          </a:prstGeom>
          <a:solidFill>
            <a:schemeClr val="tx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274320" tIns="182880" rIns="274320" bIns="182880">
            <a:spAutoFit/>
          </a:bodyPr>
          <a:lstStyle>
            <a:defPPr>
              <a:defRPr lang="en-US"/>
            </a:defPPr>
            <a:lvl1pPr defTabSz="609310">
              <a:spcBef>
                <a:spcPts val="300"/>
              </a:spcBef>
              <a:spcAft>
                <a:spcPts val="900"/>
              </a:spcAft>
              <a:defRPr sz="1600" b="1">
                <a:solidFill>
                  <a:schemeClr val="bg1"/>
                </a:solidFill>
                <a:latin typeface="Aria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09310" rtl="0" eaLnBrk="1" fontAlgn="auto" latinLnBrk="0" hangingPunct="1">
              <a:lnSpc>
                <a:spcPct val="100000"/>
              </a:lnSpc>
              <a:spcBef>
                <a:spcPts val="300"/>
              </a:spcBef>
              <a:spcAft>
                <a:spcPts val="9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Ensure that changes to sites help keep the VA online experience current and in-line with modern expectations.</a:t>
            </a:r>
          </a:p>
          <a:p>
            <a:pPr marL="285750" marR="0" lvl="0" indent="-285750" algn="l" defTabSz="609310" rtl="0" eaLnBrk="1" fontAlgn="auto" latinLnBrk="0" hangingPunct="1">
              <a:lnSpc>
                <a:spcPct val="100000"/>
              </a:lnSpc>
              <a:spcBef>
                <a:spcPts val="300"/>
              </a:spcBef>
              <a:spcAft>
                <a:spcPts val="300"/>
              </a:spcAft>
              <a:buClrTx/>
              <a:buSzTx/>
              <a:buFont typeface="Arial" charset="0"/>
              <a:buChar char="•"/>
              <a:tabLst/>
              <a:defRPr/>
            </a:pPr>
            <a:r>
              <a:rPr lang="en-US" sz="1400" b="0" dirty="0">
                <a:solidFill>
                  <a:srgbClr val="FFFFFF"/>
                </a:solidFill>
              </a:rPr>
              <a:t>This does not necessarily mean a “slick” experience or look and feel, but rather simplified navigation that connects visitors to their desired information quickly.</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285750" marR="0" lvl="0" indent="-285750" algn="l" defTabSz="609310" rtl="0" eaLnBrk="1" fontAlgn="auto" latinLnBrk="0" hangingPunct="1">
              <a:lnSpc>
                <a:spcPct val="100000"/>
              </a:lnSpc>
              <a:spcBef>
                <a:spcPts val="300"/>
              </a:spcBef>
              <a:spcAft>
                <a:spcPts val="300"/>
              </a:spcAft>
              <a:buClrTx/>
              <a:buSzTx/>
              <a:buFont typeface="Arial" charset="0"/>
              <a:buChar char="•"/>
              <a:tabLst/>
              <a:defRPr/>
            </a:pPr>
            <a:r>
              <a:rPr lang="en-US" sz="1400" b="0" dirty="0">
                <a:solidFill>
                  <a:srgbClr val="FFFFFF"/>
                </a:solidFill>
              </a:rPr>
              <a:t>A unified strategy for agency improvements and long-term planning would be needed to achieve the </a:t>
            </a:r>
            <a:r>
              <a:rPr lang="en-US" sz="1400" b="0">
                <a:solidFill>
                  <a:srgbClr val="FFFFFF"/>
                </a:solidFill>
              </a:rPr>
              <a:t>brand consolidation goals.</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Freeform 14"/>
          <p:cNvSpPr/>
          <p:nvPr/>
        </p:nvSpPr>
        <p:spPr>
          <a:xfrm>
            <a:off x="1387443" y="4589832"/>
            <a:ext cx="1463040" cy="1463040"/>
          </a:xfrm>
          <a:custGeom>
            <a:avLst/>
            <a:gdLst>
              <a:gd name="connsiteX0" fmla="*/ 0 w 1232937"/>
              <a:gd name="connsiteY0" fmla="*/ 616469 h 1232937"/>
              <a:gd name="connsiteX1" fmla="*/ 616469 w 1232937"/>
              <a:gd name="connsiteY1" fmla="*/ 0 h 1232937"/>
              <a:gd name="connsiteX2" fmla="*/ 1232938 w 1232937"/>
              <a:gd name="connsiteY2" fmla="*/ 616469 h 1232937"/>
              <a:gd name="connsiteX3" fmla="*/ 616469 w 1232937"/>
              <a:gd name="connsiteY3" fmla="*/ 1232938 h 1232937"/>
              <a:gd name="connsiteX4" fmla="*/ 0 w 1232937"/>
              <a:gd name="connsiteY4" fmla="*/ 616469 h 123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37" h="1232937">
                <a:moveTo>
                  <a:pt x="0" y="616469"/>
                </a:moveTo>
                <a:cubicBezTo>
                  <a:pt x="0" y="276003"/>
                  <a:pt x="276003" y="0"/>
                  <a:pt x="616469" y="0"/>
                </a:cubicBezTo>
                <a:cubicBezTo>
                  <a:pt x="956935" y="0"/>
                  <a:pt x="1232938" y="276003"/>
                  <a:pt x="1232938" y="616469"/>
                </a:cubicBezTo>
                <a:cubicBezTo>
                  <a:pt x="1232938" y="956935"/>
                  <a:pt x="956935" y="1232938"/>
                  <a:pt x="616469" y="1232938"/>
                </a:cubicBezTo>
                <a:cubicBezTo>
                  <a:pt x="276003" y="1232938"/>
                  <a:pt x="0" y="956935"/>
                  <a:pt x="0" y="616469"/>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none" lIns="180512" tIns="180512" rIns="180512" bIns="180512" numCol="1" spcCol="1270" anchor="ctr" anchorCtr="0">
            <a:noAutofit/>
          </a:bodyPr>
          <a:lstStyle/>
          <a:p>
            <a:pPr marL="0" marR="0" lvl="0" indent="0" algn="ctr" defTabSz="622113" rtl="0" eaLnBrk="1" fontAlgn="auto" latinLnBrk="0" hangingPunct="1">
              <a:lnSpc>
                <a:spcPct val="90000"/>
              </a:lnSpc>
              <a:spcBef>
                <a:spcPct val="0"/>
              </a:spcBef>
              <a:spcAft>
                <a:spcPct val="35000"/>
              </a:spcAft>
              <a:buClrTx/>
              <a:buSzTx/>
              <a:buFontTx/>
              <a:buNone/>
              <a:tabLst/>
              <a:defRPr/>
            </a:pPr>
            <a:r>
              <a:rPr lang="en-US" sz="2000" b="1" dirty="0">
                <a:solidFill>
                  <a:prstClr val="white"/>
                </a:solidFill>
                <a:latin typeface="Arial"/>
              </a:rPr>
              <a:t>Update</a:t>
            </a:r>
            <a:endParaRPr kumimoji="0" lang="en-US" sz="2000" b="1" i="0" u="none" strike="noStrike" kern="1200" cap="none" spc="0" normalizeH="0" baseline="0" noProof="0" dirty="0">
              <a:ln>
                <a:noFill/>
              </a:ln>
              <a:solidFill>
                <a:prstClr val="white"/>
              </a:solidFill>
              <a:effectLst/>
              <a:uLnTx/>
              <a:uFillTx/>
              <a:latin typeface="Arial"/>
              <a:ea typeface="+mn-ea"/>
              <a:cs typeface="+mn-cs"/>
            </a:endParaRPr>
          </a:p>
        </p:txBody>
      </p:sp>
      <p:sp>
        <p:nvSpPr>
          <p:cNvPr id="17" name="Freeform 16"/>
          <p:cNvSpPr/>
          <p:nvPr/>
        </p:nvSpPr>
        <p:spPr>
          <a:xfrm>
            <a:off x="1387444" y="1048746"/>
            <a:ext cx="1463040" cy="1463040"/>
          </a:xfrm>
          <a:custGeom>
            <a:avLst/>
            <a:gdLst>
              <a:gd name="connsiteX0" fmla="*/ 0 w 1232937"/>
              <a:gd name="connsiteY0" fmla="*/ 616469 h 1232937"/>
              <a:gd name="connsiteX1" fmla="*/ 616469 w 1232937"/>
              <a:gd name="connsiteY1" fmla="*/ 0 h 1232937"/>
              <a:gd name="connsiteX2" fmla="*/ 1232938 w 1232937"/>
              <a:gd name="connsiteY2" fmla="*/ 616469 h 1232937"/>
              <a:gd name="connsiteX3" fmla="*/ 616469 w 1232937"/>
              <a:gd name="connsiteY3" fmla="*/ 1232938 h 1232937"/>
              <a:gd name="connsiteX4" fmla="*/ 0 w 1232937"/>
              <a:gd name="connsiteY4" fmla="*/ 616469 h 123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37" h="1232937">
                <a:moveTo>
                  <a:pt x="0" y="616469"/>
                </a:moveTo>
                <a:cubicBezTo>
                  <a:pt x="0" y="276003"/>
                  <a:pt x="276003" y="0"/>
                  <a:pt x="616469" y="0"/>
                </a:cubicBezTo>
                <a:cubicBezTo>
                  <a:pt x="956935" y="0"/>
                  <a:pt x="1232938" y="276003"/>
                  <a:pt x="1232938" y="616469"/>
                </a:cubicBezTo>
                <a:cubicBezTo>
                  <a:pt x="1232938" y="956935"/>
                  <a:pt x="956935" y="1232938"/>
                  <a:pt x="616469" y="1232938"/>
                </a:cubicBezTo>
                <a:cubicBezTo>
                  <a:pt x="276003" y="1232938"/>
                  <a:pt x="0" y="956935"/>
                  <a:pt x="0" y="616469"/>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none" lIns="180512" tIns="180512" rIns="180512" bIns="180512" numCol="1" spcCol="1270" anchor="ctr" anchorCtr="0">
            <a:noAutofit/>
          </a:bodyPr>
          <a:lstStyle/>
          <a:p>
            <a:pPr marL="0" marR="0" lvl="0" indent="0" algn="ctr" defTabSz="62211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a:ea typeface="+mn-ea"/>
                <a:cs typeface="+mn-cs"/>
              </a:rPr>
              <a:t>Content</a:t>
            </a:r>
          </a:p>
        </p:txBody>
      </p:sp>
      <p:cxnSp>
        <p:nvCxnSpPr>
          <p:cNvPr id="7" name="Straight Connector 6"/>
          <p:cNvCxnSpPr>
            <a:stCxn id="17" idx="2"/>
            <a:endCxn id="12" idx="1"/>
          </p:cNvCxnSpPr>
          <p:nvPr/>
        </p:nvCxnSpPr>
        <p:spPr>
          <a:xfrm flipV="1">
            <a:off x="2850485" y="1780266"/>
            <a:ext cx="145059" cy="1"/>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5" idx="2"/>
            <a:endCxn id="14" idx="1"/>
          </p:cNvCxnSpPr>
          <p:nvPr/>
        </p:nvCxnSpPr>
        <p:spPr>
          <a:xfrm>
            <a:off x="2850484" y="3429001"/>
            <a:ext cx="145060" cy="12941"/>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5" idx="2"/>
            <a:endCxn id="16" idx="1"/>
          </p:cNvCxnSpPr>
          <p:nvPr/>
        </p:nvCxnSpPr>
        <p:spPr>
          <a:xfrm>
            <a:off x="2850484" y="5321353"/>
            <a:ext cx="145060"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84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665474" y="2019235"/>
            <a:ext cx="906980" cy="906980"/>
          </a:xfrm>
          <a:custGeom>
            <a:avLst/>
            <a:gdLst>
              <a:gd name="connsiteX0" fmla="*/ 0 w 1232937"/>
              <a:gd name="connsiteY0" fmla="*/ 616469 h 1232937"/>
              <a:gd name="connsiteX1" fmla="*/ 616469 w 1232937"/>
              <a:gd name="connsiteY1" fmla="*/ 0 h 1232937"/>
              <a:gd name="connsiteX2" fmla="*/ 1232938 w 1232937"/>
              <a:gd name="connsiteY2" fmla="*/ 616469 h 1232937"/>
              <a:gd name="connsiteX3" fmla="*/ 616469 w 1232937"/>
              <a:gd name="connsiteY3" fmla="*/ 1232938 h 1232937"/>
              <a:gd name="connsiteX4" fmla="*/ 0 w 1232937"/>
              <a:gd name="connsiteY4" fmla="*/ 616469 h 123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37" h="1232937">
                <a:moveTo>
                  <a:pt x="0" y="616469"/>
                </a:moveTo>
                <a:cubicBezTo>
                  <a:pt x="0" y="276003"/>
                  <a:pt x="276003" y="0"/>
                  <a:pt x="616469" y="0"/>
                </a:cubicBezTo>
                <a:cubicBezTo>
                  <a:pt x="956935" y="0"/>
                  <a:pt x="1232938" y="276003"/>
                  <a:pt x="1232938" y="616469"/>
                </a:cubicBezTo>
                <a:cubicBezTo>
                  <a:pt x="1232938" y="956935"/>
                  <a:pt x="956935" y="1232938"/>
                  <a:pt x="616469" y="1232938"/>
                </a:cubicBezTo>
                <a:cubicBezTo>
                  <a:pt x="276003" y="1232938"/>
                  <a:pt x="0" y="956935"/>
                  <a:pt x="0" y="616469"/>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none" lIns="180512" tIns="180512" rIns="180512" bIns="180512" numCol="1" spcCol="1270" anchor="ctr" anchorCtr="0">
            <a:noAutofit/>
          </a:bodyPr>
          <a:lstStyle/>
          <a:p>
            <a:pPr algn="ctr" defTabSz="622113">
              <a:lnSpc>
                <a:spcPct val="90000"/>
              </a:lnSpc>
              <a:spcBef>
                <a:spcPct val="0"/>
              </a:spcBef>
            </a:pPr>
            <a:r>
              <a:rPr lang="en-US" sz="2000" b="1" dirty="0"/>
              <a:t>1</a:t>
            </a:r>
          </a:p>
        </p:txBody>
      </p:sp>
      <p:sp>
        <p:nvSpPr>
          <p:cNvPr id="2" name="Title 1"/>
          <p:cNvSpPr>
            <a:spLocks noGrp="1"/>
          </p:cNvSpPr>
          <p:nvPr>
            <p:ph type="title"/>
          </p:nvPr>
        </p:nvSpPr>
        <p:spPr/>
        <p:txBody>
          <a:bodyPr anchor="b">
            <a:normAutofit/>
          </a:bodyPr>
          <a:lstStyle/>
          <a:p>
            <a:pPr algn="l"/>
            <a:r>
              <a:rPr lang="en-US" sz="2600" dirty="0"/>
              <a:t>Next Steps</a:t>
            </a:r>
          </a:p>
        </p:txBody>
      </p:sp>
      <p:sp>
        <p:nvSpPr>
          <p:cNvPr id="3" name="Slide Number Placeholder 2"/>
          <p:cNvSpPr>
            <a:spLocks noGrp="1"/>
          </p:cNvSpPr>
          <p:nvPr>
            <p:ph type="sldNum" sz="quarter" idx="12"/>
          </p:nvPr>
        </p:nvSpPr>
        <p:spPr/>
        <p:txBody>
          <a:bodyPr/>
          <a:lstStyle/>
          <a:p>
            <a:fld id="{EB5131EF-D618-5347-8462-43F33F2C84D1}" type="slidenum">
              <a:rPr lang="en-US" smtClean="0"/>
              <a:pPr/>
              <a:t>35</a:t>
            </a:fld>
            <a:endParaRPr lang="en-US" dirty="0"/>
          </a:p>
        </p:txBody>
      </p:sp>
      <p:sp>
        <p:nvSpPr>
          <p:cNvPr id="5" name="Freeform 4"/>
          <p:cNvSpPr/>
          <p:nvPr/>
        </p:nvSpPr>
        <p:spPr>
          <a:xfrm>
            <a:off x="1665473" y="3719383"/>
            <a:ext cx="906980" cy="906980"/>
          </a:xfrm>
          <a:custGeom>
            <a:avLst/>
            <a:gdLst>
              <a:gd name="connsiteX0" fmla="*/ 0 w 1232937"/>
              <a:gd name="connsiteY0" fmla="*/ 616469 h 1232937"/>
              <a:gd name="connsiteX1" fmla="*/ 616469 w 1232937"/>
              <a:gd name="connsiteY1" fmla="*/ 0 h 1232937"/>
              <a:gd name="connsiteX2" fmla="*/ 1232938 w 1232937"/>
              <a:gd name="connsiteY2" fmla="*/ 616469 h 1232937"/>
              <a:gd name="connsiteX3" fmla="*/ 616469 w 1232937"/>
              <a:gd name="connsiteY3" fmla="*/ 1232938 h 1232937"/>
              <a:gd name="connsiteX4" fmla="*/ 0 w 1232937"/>
              <a:gd name="connsiteY4" fmla="*/ 616469 h 1232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937" h="1232937">
                <a:moveTo>
                  <a:pt x="0" y="616469"/>
                </a:moveTo>
                <a:cubicBezTo>
                  <a:pt x="0" y="276003"/>
                  <a:pt x="276003" y="0"/>
                  <a:pt x="616469" y="0"/>
                </a:cubicBezTo>
                <a:cubicBezTo>
                  <a:pt x="956935" y="0"/>
                  <a:pt x="1232938" y="276003"/>
                  <a:pt x="1232938" y="616469"/>
                </a:cubicBezTo>
                <a:cubicBezTo>
                  <a:pt x="1232938" y="956935"/>
                  <a:pt x="956935" y="1232938"/>
                  <a:pt x="616469" y="1232938"/>
                </a:cubicBezTo>
                <a:cubicBezTo>
                  <a:pt x="276003" y="1232938"/>
                  <a:pt x="0" y="956935"/>
                  <a:pt x="0" y="616469"/>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none" lIns="180512" tIns="180512" rIns="180512" bIns="180512" numCol="1" spcCol="1270" anchor="ctr" anchorCtr="0">
            <a:noAutofit/>
          </a:bodyPr>
          <a:lstStyle/>
          <a:p>
            <a:pPr algn="ctr" defTabSz="622113">
              <a:lnSpc>
                <a:spcPct val="90000"/>
              </a:lnSpc>
              <a:spcBef>
                <a:spcPct val="0"/>
              </a:spcBef>
            </a:pPr>
            <a:r>
              <a:rPr lang="en-US" sz="2000" b="1" dirty="0">
                <a:solidFill>
                  <a:prstClr val="white"/>
                </a:solidFill>
              </a:rPr>
              <a:t>2</a:t>
            </a:r>
          </a:p>
        </p:txBody>
      </p:sp>
      <p:sp>
        <p:nvSpPr>
          <p:cNvPr id="12" name="TextBox 11"/>
          <p:cNvSpPr txBox="1"/>
          <p:nvPr/>
        </p:nvSpPr>
        <p:spPr>
          <a:xfrm>
            <a:off x="2995544" y="1838230"/>
            <a:ext cx="7848919" cy="1261884"/>
          </a:xfrm>
          <a:prstGeom prst="rect">
            <a:avLst/>
          </a:prstGeom>
          <a:solidFill>
            <a:schemeClr val="tx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274320" tIns="182880" rIns="274320" bIns="182880">
            <a:spAutoFit/>
          </a:bodyPr>
          <a:lstStyle>
            <a:defPPr>
              <a:defRPr lang="en-US"/>
            </a:defPPr>
            <a:lvl1pPr defTabSz="609310">
              <a:spcBef>
                <a:spcPts val="300"/>
              </a:spcBef>
              <a:spcAft>
                <a:spcPts val="900"/>
              </a:spcAft>
              <a:defRPr sz="1600" b="1">
                <a:solidFill>
                  <a:schemeClr val="bg1"/>
                </a:solidFill>
                <a:latin typeface="Aria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a:t>Schedule time to walk through the portal and </a:t>
            </a:r>
            <a:r>
              <a:rPr lang="en-US" dirty="0" err="1"/>
              <a:t>cxSuite</a:t>
            </a:r>
            <a:r>
              <a:rPr lang="en-US" dirty="0"/>
              <a:t>. </a:t>
            </a:r>
          </a:p>
          <a:p>
            <a:pPr marL="285750" indent="-285750">
              <a:buFont typeface="Arial" charset="0"/>
              <a:buChar char="•"/>
            </a:pPr>
            <a:r>
              <a:rPr lang="en-US" b="0" dirty="0"/>
              <a:t>ForeSee analyst is available to walk new contact through data, portal access, and available future deliverables.</a:t>
            </a:r>
          </a:p>
        </p:txBody>
      </p:sp>
      <p:sp>
        <p:nvSpPr>
          <p:cNvPr id="14" name="TextBox 13"/>
          <p:cNvSpPr txBox="1"/>
          <p:nvPr/>
        </p:nvSpPr>
        <p:spPr>
          <a:xfrm>
            <a:off x="2995544" y="3536011"/>
            <a:ext cx="7848919" cy="1908215"/>
          </a:xfrm>
          <a:prstGeom prst="rect">
            <a:avLst/>
          </a:prstGeom>
          <a:solidFill>
            <a:schemeClr val="tx1"/>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square" lIns="274320" tIns="182880" rIns="274320" bIns="182880">
            <a:spAutoFit/>
          </a:bodyPr>
          <a:lstStyle>
            <a:defPPr>
              <a:defRPr lang="en-US"/>
            </a:defPPr>
            <a:lvl1pPr defTabSz="609310">
              <a:spcBef>
                <a:spcPts val="300"/>
              </a:spcBef>
              <a:spcAft>
                <a:spcPts val="900"/>
              </a:spcAft>
              <a:defRPr sz="1600" b="1">
                <a:solidFill>
                  <a:schemeClr val="bg1"/>
                </a:solidFill>
                <a:latin typeface="Aria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r>
              <a:rPr lang="en-US" dirty="0"/>
              <a:t>Plan the next CXSA for July/August delivery.</a:t>
            </a:r>
          </a:p>
          <a:p>
            <a:pPr marL="285750" indent="-285750">
              <a:buFont typeface="Arial" charset="0"/>
              <a:buChar char="•"/>
            </a:pPr>
            <a:r>
              <a:rPr lang="en-US" b="0" dirty="0"/>
              <a:t>Potential scopes include analysis of any new custom questions, or ranking requests for features and changes that visitors want to see on the site.</a:t>
            </a:r>
          </a:p>
          <a:p>
            <a:pPr marL="285750" indent="-285750">
              <a:buFont typeface="Arial" charset="0"/>
              <a:buChar char="•"/>
            </a:pPr>
            <a:r>
              <a:rPr lang="en-US" b="0" dirty="0"/>
              <a:t>Discuss goals and plans for VA Main in the forthcoming year and work to create a deliverable plan.</a:t>
            </a:r>
          </a:p>
        </p:txBody>
      </p:sp>
      <p:cxnSp>
        <p:nvCxnSpPr>
          <p:cNvPr id="7" name="Straight Connector 6"/>
          <p:cNvCxnSpPr>
            <a:stCxn id="17" idx="2"/>
            <a:endCxn id="12" idx="1"/>
          </p:cNvCxnSpPr>
          <p:nvPr/>
        </p:nvCxnSpPr>
        <p:spPr>
          <a:xfrm flipV="1">
            <a:off x="2572455" y="2469172"/>
            <a:ext cx="423089" cy="3553"/>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5" idx="2"/>
            <a:endCxn id="14" idx="1"/>
          </p:cNvCxnSpPr>
          <p:nvPr/>
        </p:nvCxnSpPr>
        <p:spPr>
          <a:xfrm>
            <a:off x="2572454" y="4172873"/>
            <a:ext cx="423090" cy="317246"/>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15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5" name="Slide Number Placeholder 4"/>
          <p:cNvSpPr>
            <a:spLocks noGrp="1"/>
          </p:cNvSpPr>
          <p:nvPr>
            <p:ph type="sldNum" sz="quarter" idx="12"/>
          </p:nvPr>
        </p:nvSpPr>
        <p:spPr/>
        <p:txBody>
          <a:bodyPr/>
          <a:lstStyle/>
          <a:p>
            <a:fld id="{C932CDCB-4B29-F641-AE31-D4360F16EBC3}" type="slidenum">
              <a:rPr lang="en-US" smtClean="0"/>
              <a:t>36</a:t>
            </a:fld>
            <a:endParaRPr lang="en-US" dirty="0"/>
          </a:p>
        </p:txBody>
      </p:sp>
    </p:spTree>
    <p:extLst>
      <p:ext uri="{BB962C8B-B14F-4D97-AF65-F5344CB8AC3E}">
        <p14:creationId xmlns:p14="http://schemas.microsoft.com/office/powerpoint/2010/main" val="111533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 Vantage Point Blog</a:t>
            </a:r>
            <a:br>
              <a:rPr lang="en-US" dirty="0"/>
            </a:br>
            <a:r>
              <a:rPr lang="en-US" dirty="0"/>
              <a:t>Aggregate Results</a:t>
            </a:r>
          </a:p>
        </p:txBody>
      </p:sp>
      <p:sp>
        <p:nvSpPr>
          <p:cNvPr id="5" name="Slide Number Placeholder 4"/>
          <p:cNvSpPr>
            <a:spLocks noGrp="1"/>
          </p:cNvSpPr>
          <p:nvPr>
            <p:ph type="sldNum" sz="quarter" idx="12"/>
          </p:nvPr>
        </p:nvSpPr>
        <p:spPr/>
        <p:txBody>
          <a:bodyPr/>
          <a:lstStyle/>
          <a:p>
            <a:fld id="{C932CDCB-4B29-F641-AE31-D4360F16EBC3}" type="slidenum">
              <a:rPr lang="en-US" smtClean="0"/>
              <a:t>37</a:t>
            </a:fld>
            <a:endParaRPr lang="en-US" dirty="0"/>
          </a:p>
        </p:txBody>
      </p:sp>
    </p:spTree>
    <p:extLst>
      <p:ext uri="{BB962C8B-B14F-4D97-AF65-F5344CB8AC3E}">
        <p14:creationId xmlns:p14="http://schemas.microsoft.com/office/powerpoint/2010/main" val="15617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43034" y="1116983"/>
            <a:ext cx="2566817" cy="4682496"/>
          </a:xfrm>
          <a:prstGeom prst="rect">
            <a:avLst/>
          </a:prstGeom>
          <a:effectLst>
            <a:outerShdw blurRad="127000" algn="ctr" rotWithShape="0">
              <a:prstClr val="black">
                <a:alpha val="40000"/>
              </a:prstClr>
            </a:outerShdw>
          </a:effectLst>
        </p:spPr>
      </p:pic>
      <p:sp>
        <p:nvSpPr>
          <p:cNvPr id="29" name="Title 28"/>
          <p:cNvSpPr>
            <a:spLocks noGrp="1"/>
          </p:cNvSpPr>
          <p:nvPr>
            <p:ph type="title"/>
          </p:nvPr>
        </p:nvSpPr>
        <p:spPr/>
        <p:txBody>
          <a:bodyPr>
            <a:normAutofit/>
          </a:bodyPr>
          <a:lstStyle/>
          <a:p>
            <a:r>
              <a:rPr lang="en-US" dirty="0"/>
              <a:t>Capturing the Voice of Visitor</a:t>
            </a:r>
          </a:p>
        </p:txBody>
      </p:sp>
      <p:sp>
        <p:nvSpPr>
          <p:cNvPr id="7" name="Slide Number Placeholder 6"/>
          <p:cNvSpPr>
            <a:spLocks noGrp="1"/>
          </p:cNvSpPr>
          <p:nvPr>
            <p:ph type="sldNum" sz="quarter" idx="12"/>
          </p:nvPr>
        </p:nvSpPr>
        <p:spPr/>
        <p:txBody>
          <a:bodyPr/>
          <a:lstStyle/>
          <a:p>
            <a:fld id="{EB5131EF-D618-5347-8462-43F33F2C84D1}" type="slidenum">
              <a:rPr lang="en-US" smtClean="0"/>
              <a:pPr/>
              <a:t>38</a:t>
            </a:fld>
            <a:endParaRPr lang="en-US" dirty="0"/>
          </a:p>
        </p:txBody>
      </p:sp>
      <p:sp>
        <p:nvSpPr>
          <p:cNvPr id="11" name="TextBox 10"/>
          <p:cNvSpPr txBox="1"/>
          <p:nvPr/>
        </p:nvSpPr>
        <p:spPr>
          <a:xfrm>
            <a:off x="9105500" y="1500691"/>
            <a:ext cx="2657413" cy="584775"/>
          </a:xfrm>
          <a:prstGeom prst="rect">
            <a:avLst/>
          </a:prstGeom>
          <a:noFill/>
        </p:spPr>
        <p:txBody>
          <a:bodyPr wrap="square" rtlCol="0">
            <a:spAutoFit/>
          </a:bodyPr>
          <a:lstStyle/>
          <a:p>
            <a:r>
              <a:rPr lang="en-US" sz="1600" dirty="0"/>
              <a:t>Visitor is on the VA Vantage Point blog site</a:t>
            </a:r>
          </a:p>
        </p:txBody>
      </p:sp>
      <p:sp>
        <p:nvSpPr>
          <p:cNvPr id="12" name="TextBox 11"/>
          <p:cNvSpPr txBox="1"/>
          <p:nvPr/>
        </p:nvSpPr>
        <p:spPr>
          <a:xfrm>
            <a:off x="9135751" y="2466614"/>
            <a:ext cx="2743200" cy="830997"/>
          </a:xfrm>
          <a:prstGeom prst="rect">
            <a:avLst/>
          </a:prstGeom>
          <a:noFill/>
        </p:spPr>
        <p:txBody>
          <a:bodyPr wrap="square" rtlCol="0">
            <a:spAutoFit/>
          </a:bodyPr>
          <a:lstStyle/>
          <a:p>
            <a:r>
              <a:rPr lang="en-US" sz="1600" dirty="0"/>
              <a:t>Visitor is shown an invite </a:t>
            </a:r>
          </a:p>
          <a:p>
            <a:pPr marL="288925"/>
            <a:r>
              <a:rPr lang="en-US" sz="1600" dirty="0"/>
              <a:t>2 pages</a:t>
            </a:r>
          </a:p>
          <a:p>
            <a:pPr marL="288925"/>
            <a:r>
              <a:rPr lang="en-US" sz="1600" dirty="0"/>
              <a:t>30% sample</a:t>
            </a:r>
          </a:p>
        </p:txBody>
      </p:sp>
      <p:sp>
        <p:nvSpPr>
          <p:cNvPr id="13" name="TextBox 12"/>
          <p:cNvSpPr txBox="1"/>
          <p:nvPr/>
        </p:nvSpPr>
        <p:spPr>
          <a:xfrm>
            <a:off x="9170497" y="3754930"/>
            <a:ext cx="2743200" cy="584775"/>
          </a:xfrm>
          <a:prstGeom prst="rect">
            <a:avLst/>
          </a:prstGeom>
          <a:noFill/>
        </p:spPr>
        <p:txBody>
          <a:bodyPr wrap="square" rtlCol="0">
            <a:spAutoFit/>
          </a:bodyPr>
          <a:lstStyle/>
          <a:p>
            <a:r>
              <a:rPr lang="en-US" sz="1600" dirty="0"/>
              <a:t>Accepting the invite loads hidden tracker window</a:t>
            </a:r>
          </a:p>
        </p:txBody>
      </p:sp>
      <p:sp>
        <p:nvSpPr>
          <p:cNvPr id="14" name="TextBox 13"/>
          <p:cNvSpPr txBox="1"/>
          <p:nvPr/>
        </p:nvSpPr>
        <p:spPr>
          <a:xfrm>
            <a:off x="9170497" y="4821449"/>
            <a:ext cx="2408887" cy="584775"/>
          </a:xfrm>
          <a:prstGeom prst="rect">
            <a:avLst/>
          </a:prstGeom>
          <a:noFill/>
        </p:spPr>
        <p:txBody>
          <a:bodyPr wrap="square" rtlCol="0">
            <a:spAutoFit/>
          </a:bodyPr>
          <a:lstStyle/>
          <a:p>
            <a:r>
              <a:rPr lang="en-US" sz="1600" dirty="0"/>
              <a:t>Survey goes to front when the site is exited</a:t>
            </a:r>
          </a:p>
        </p:txBody>
      </p:sp>
      <p:sp>
        <p:nvSpPr>
          <p:cNvPr id="15" name="Oval 14"/>
          <p:cNvSpPr/>
          <p:nvPr/>
        </p:nvSpPr>
        <p:spPr>
          <a:xfrm>
            <a:off x="8421447" y="1480214"/>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TextBox 15"/>
          <p:cNvSpPr txBox="1"/>
          <p:nvPr/>
        </p:nvSpPr>
        <p:spPr>
          <a:xfrm>
            <a:off x="8530735" y="1545081"/>
            <a:ext cx="356188" cy="461665"/>
          </a:xfrm>
          <a:prstGeom prst="rect">
            <a:avLst/>
          </a:prstGeom>
          <a:noFill/>
          <a:ln>
            <a:noFill/>
          </a:ln>
        </p:spPr>
        <p:txBody>
          <a:bodyPr wrap="none" rtlCol="0">
            <a:spAutoFit/>
          </a:bodyPr>
          <a:lstStyle/>
          <a:p>
            <a:r>
              <a:rPr lang="en-US" sz="2400" dirty="0">
                <a:solidFill>
                  <a:schemeClr val="bg1"/>
                </a:solidFill>
              </a:rPr>
              <a:t>1</a:t>
            </a:r>
          </a:p>
        </p:txBody>
      </p:sp>
      <p:sp>
        <p:nvSpPr>
          <p:cNvPr id="17" name="Oval 16"/>
          <p:cNvSpPr/>
          <p:nvPr/>
        </p:nvSpPr>
        <p:spPr>
          <a:xfrm>
            <a:off x="8460168" y="2481479"/>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8" name="TextBox 17"/>
          <p:cNvSpPr txBox="1"/>
          <p:nvPr/>
        </p:nvSpPr>
        <p:spPr>
          <a:xfrm>
            <a:off x="8572116" y="2533760"/>
            <a:ext cx="356188" cy="461665"/>
          </a:xfrm>
          <a:prstGeom prst="rect">
            <a:avLst/>
          </a:prstGeom>
          <a:noFill/>
          <a:ln>
            <a:noFill/>
          </a:ln>
        </p:spPr>
        <p:txBody>
          <a:bodyPr wrap="none" rtlCol="0">
            <a:spAutoFit/>
          </a:bodyPr>
          <a:lstStyle/>
          <a:p>
            <a:r>
              <a:rPr lang="en-US" sz="2400" dirty="0">
                <a:solidFill>
                  <a:schemeClr val="bg1"/>
                </a:solidFill>
              </a:rPr>
              <a:t>2</a:t>
            </a:r>
          </a:p>
        </p:txBody>
      </p:sp>
      <p:sp>
        <p:nvSpPr>
          <p:cNvPr id="19" name="Oval 18"/>
          <p:cNvSpPr/>
          <p:nvPr/>
        </p:nvSpPr>
        <p:spPr>
          <a:xfrm>
            <a:off x="8431678" y="3732752"/>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 name="TextBox 19"/>
          <p:cNvSpPr txBox="1"/>
          <p:nvPr/>
        </p:nvSpPr>
        <p:spPr>
          <a:xfrm>
            <a:off x="8550087" y="3806085"/>
            <a:ext cx="356188" cy="461665"/>
          </a:xfrm>
          <a:prstGeom prst="rect">
            <a:avLst/>
          </a:prstGeom>
          <a:noFill/>
          <a:ln>
            <a:noFill/>
          </a:ln>
        </p:spPr>
        <p:txBody>
          <a:bodyPr wrap="square" rtlCol="0">
            <a:spAutoFit/>
          </a:bodyPr>
          <a:lstStyle/>
          <a:p>
            <a:r>
              <a:rPr lang="en-US" sz="2400" dirty="0">
                <a:solidFill>
                  <a:schemeClr val="bg1"/>
                </a:solidFill>
              </a:rPr>
              <a:t>3</a:t>
            </a:r>
          </a:p>
        </p:txBody>
      </p:sp>
      <p:sp>
        <p:nvSpPr>
          <p:cNvPr id="21" name="Oval 20"/>
          <p:cNvSpPr/>
          <p:nvPr/>
        </p:nvSpPr>
        <p:spPr>
          <a:xfrm>
            <a:off x="8431678" y="4831459"/>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 name="TextBox 21"/>
          <p:cNvSpPr txBox="1"/>
          <p:nvPr/>
        </p:nvSpPr>
        <p:spPr>
          <a:xfrm>
            <a:off x="8530735" y="4889955"/>
            <a:ext cx="356188" cy="461665"/>
          </a:xfrm>
          <a:prstGeom prst="rect">
            <a:avLst/>
          </a:prstGeom>
          <a:noFill/>
          <a:ln>
            <a:noFill/>
          </a:ln>
        </p:spPr>
        <p:txBody>
          <a:bodyPr wrap="none" rtlCol="0">
            <a:spAutoFit/>
          </a:bodyPr>
          <a:lstStyle/>
          <a:p>
            <a:r>
              <a:rPr lang="en-US" sz="2400" dirty="0">
                <a:solidFill>
                  <a:schemeClr val="bg1"/>
                </a:solidFill>
              </a:rPr>
              <a:t>4</a:t>
            </a:r>
          </a:p>
        </p:txBody>
      </p:sp>
      <p:graphicFrame>
        <p:nvGraphicFramePr>
          <p:cNvPr id="31" name="Diagram 30"/>
          <p:cNvGraphicFramePr/>
          <p:nvPr>
            <p:extLst/>
          </p:nvPr>
        </p:nvGraphicFramePr>
        <p:xfrm>
          <a:off x="644187" y="930436"/>
          <a:ext cx="3997481" cy="4963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6" name="Table 35"/>
          <p:cNvGraphicFramePr>
            <a:graphicFrameLocks noGrp="1"/>
          </p:cNvGraphicFramePr>
          <p:nvPr>
            <p:extLst/>
          </p:nvPr>
        </p:nvGraphicFramePr>
        <p:xfrm>
          <a:off x="2954731" y="3936433"/>
          <a:ext cx="1290698" cy="335280"/>
        </p:xfrm>
        <a:graphic>
          <a:graphicData uri="http://schemas.openxmlformats.org/drawingml/2006/table">
            <a:tbl>
              <a:tblPr firstRow="1" bandRow="1">
                <a:tableStyleId>{5C22544A-7EE6-4342-B048-85BDC9FD1C3A}</a:tableStyleId>
              </a:tblPr>
              <a:tblGrid>
                <a:gridCol w="1290698">
                  <a:extLst>
                    <a:ext uri="{9D8B030D-6E8A-4147-A177-3AD203B41FA5}">
                      <a16:colId xmlns:a16="http://schemas.microsoft.com/office/drawing/2014/main" val="3453765628"/>
                    </a:ext>
                  </a:extLst>
                </a:gridCol>
              </a:tblGrid>
              <a:tr h="162346">
                <a:tc>
                  <a:txBody>
                    <a:bodyPr/>
                    <a:lstStyle/>
                    <a:p>
                      <a:pPr algn="ctr"/>
                      <a:r>
                        <a:rPr lang="en-US" sz="1600" b="0" dirty="0">
                          <a:solidFill>
                            <a:schemeClr val="tx2"/>
                          </a:solidFill>
                        </a:rPr>
                        <a:t>N=1,120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4427290"/>
                  </a:ext>
                </a:extLst>
              </a:tr>
            </a:tbl>
          </a:graphicData>
        </a:graphic>
      </p:graphicFrame>
      <p:graphicFrame>
        <p:nvGraphicFramePr>
          <p:cNvPr id="37" name="Table 36"/>
          <p:cNvGraphicFramePr>
            <a:graphicFrameLocks noGrp="1"/>
          </p:cNvGraphicFramePr>
          <p:nvPr>
            <p:extLst/>
          </p:nvPr>
        </p:nvGraphicFramePr>
        <p:xfrm>
          <a:off x="2986313" y="4226035"/>
          <a:ext cx="1221792" cy="365760"/>
        </p:xfrm>
        <a:graphic>
          <a:graphicData uri="http://schemas.openxmlformats.org/drawingml/2006/table">
            <a:tbl>
              <a:tblPr firstRow="1" bandRow="1">
                <a:tableStyleId>{5C22544A-7EE6-4342-B048-85BDC9FD1C3A}</a:tableStyleId>
              </a:tblPr>
              <a:tblGrid>
                <a:gridCol w="1221792">
                  <a:extLst>
                    <a:ext uri="{9D8B030D-6E8A-4147-A177-3AD203B41FA5}">
                      <a16:colId xmlns:a16="http://schemas.microsoft.com/office/drawing/2014/main" val="1003795364"/>
                    </a:ext>
                  </a:extLst>
                </a:gridCol>
              </a:tblGrid>
              <a:tr h="0">
                <a:tc>
                  <a:txBody>
                    <a:bodyPr/>
                    <a:lstStyle/>
                    <a:p>
                      <a:pPr algn="ctr"/>
                      <a:r>
                        <a:rPr lang="en-US" sz="1800" b="0" dirty="0">
                          <a:solidFill>
                            <a:schemeClr val="tx2"/>
                          </a:solidFill>
                        </a:rPr>
                        <a:t>Desktop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8984909"/>
                  </a:ext>
                </a:extLst>
              </a:tr>
            </a:tbl>
          </a:graphicData>
        </a:graphic>
      </p:graphicFrame>
      <p:pic>
        <p:nvPicPr>
          <p:cNvPr id="25" name="Picture 24">
            <a:extLst>
              <a:ext uri="{FF2B5EF4-FFF2-40B4-BE49-F238E27FC236}">
                <a16:creationId xmlns:a16="http://schemas.microsoft.com/office/drawing/2014/main" id="{C8F607FD-6A6E-4619-AC81-DD4005FC391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09255" y="3788371"/>
            <a:ext cx="810010" cy="890113"/>
          </a:xfrm>
          <a:prstGeom prst="rect">
            <a:avLst/>
          </a:prstGeom>
        </p:spPr>
      </p:pic>
      <p:graphicFrame>
        <p:nvGraphicFramePr>
          <p:cNvPr id="28" name="Table 27">
            <a:extLst>
              <a:ext uri="{FF2B5EF4-FFF2-40B4-BE49-F238E27FC236}">
                <a16:creationId xmlns:a16="http://schemas.microsoft.com/office/drawing/2014/main" id="{9F421B39-0615-47BE-94EB-06FCEA3C433B}"/>
              </a:ext>
            </a:extLst>
          </p:cNvPr>
          <p:cNvGraphicFramePr>
            <a:graphicFrameLocks noGrp="1"/>
          </p:cNvGraphicFramePr>
          <p:nvPr>
            <p:extLst/>
          </p:nvPr>
        </p:nvGraphicFramePr>
        <p:xfrm>
          <a:off x="1496525" y="5335292"/>
          <a:ext cx="2121357" cy="361604"/>
        </p:xfrm>
        <a:graphic>
          <a:graphicData uri="http://schemas.openxmlformats.org/drawingml/2006/table">
            <a:tbl>
              <a:tblPr firstRow="1" bandRow="1">
                <a:tableStyleId>{5C22544A-7EE6-4342-B048-85BDC9FD1C3A}</a:tableStyleId>
              </a:tblPr>
              <a:tblGrid>
                <a:gridCol w="2121357">
                  <a:extLst>
                    <a:ext uri="{9D8B030D-6E8A-4147-A177-3AD203B41FA5}">
                      <a16:colId xmlns:a16="http://schemas.microsoft.com/office/drawing/2014/main" val="3453765628"/>
                    </a:ext>
                  </a:extLst>
                </a:gridCol>
              </a:tblGrid>
              <a:tr h="361604">
                <a:tc>
                  <a:txBody>
                    <a:bodyPr/>
                    <a:lstStyle/>
                    <a:p>
                      <a:pPr algn="ctr"/>
                      <a:r>
                        <a:rPr lang="en-US" sz="1600" b="0" dirty="0">
                          <a:solidFill>
                            <a:schemeClr val="tx2"/>
                          </a:solidFill>
                        </a:rPr>
                        <a:t>Desktop = 39.9%</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4427290"/>
                  </a:ext>
                </a:extLst>
              </a:tr>
            </a:tbl>
          </a:graphicData>
        </a:graphic>
      </p:graphicFrame>
      <p:graphicFrame>
        <p:nvGraphicFramePr>
          <p:cNvPr id="38" name="Table 37">
            <a:extLst>
              <a:ext uri="{FF2B5EF4-FFF2-40B4-BE49-F238E27FC236}">
                <a16:creationId xmlns:a16="http://schemas.microsoft.com/office/drawing/2014/main" id="{979AA43A-26A0-4BB4-A593-6CC0C9FED630}"/>
              </a:ext>
            </a:extLst>
          </p:cNvPr>
          <p:cNvGraphicFramePr>
            <a:graphicFrameLocks noGrp="1"/>
          </p:cNvGraphicFramePr>
          <p:nvPr>
            <p:extLst/>
          </p:nvPr>
        </p:nvGraphicFramePr>
        <p:xfrm>
          <a:off x="3362977" y="5348454"/>
          <a:ext cx="1030268" cy="335280"/>
        </p:xfrm>
        <a:graphic>
          <a:graphicData uri="http://schemas.openxmlformats.org/drawingml/2006/table">
            <a:tbl>
              <a:tblPr firstRow="1" bandRow="1">
                <a:tableStyleId>{5C22544A-7EE6-4342-B048-85BDC9FD1C3A}</a:tableStyleId>
              </a:tblPr>
              <a:tblGrid>
                <a:gridCol w="1030268">
                  <a:extLst>
                    <a:ext uri="{9D8B030D-6E8A-4147-A177-3AD203B41FA5}">
                      <a16:colId xmlns:a16="http://schemas.microsoft.com/office/drawing/2014/main" val="1003795364"/>
                    </a:ext>
                  </a:extLst>
                </a:gridCol>
              </a:tblGrid>
              <a:tr h="0">
                <a:tc>
                  <a:txBody>
                    <a:bodyPr/>
                    <a:lstStyle/>
                    <a:p>
                      <a:pPr algn="l"/>
                      <a:r>
                        <a:rPr lang="en-US" sz="1600" b="0" dirty="0">
                          <a:solidFill>
                            <a:schemeClr val="accent6"/>
                          </a:solidFill>
                        </a:rPr>
                        <a:t>*45%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8984909"/>
                  </a:ext>
                </a:extLst>
              </a:tr>
            </a:tbl>
          </a:graphicData>
        </a:graphic>
      </p:graphicFrame>
      <p:sp>
        <p:nvSpPr>
          <p:cNvPr id="39" name="TextBox 38">
            <a:extLst>
              <a:ext uri="{FF2B5EF4-FFF2-40B4-BE49-F238E27FC236}">
                <a16:creationId xmlns:a16="http://schemas.microsoft.com/office/drawing/2014/main" id="{8D0E379E-B04F-4A64-BD17-313E6AE941D7}"/>
              </a:ext>
            </a:extLst>
          </p:cNvPr>
          <p:cNvSpPr txBox="1"/>
          <p:nvPr/>
        </p:nvSpPr>
        <p:spPr>
          <a:xfrm>
            <a:off x="1300580" y="6032534"/>
            <a:ext cx="3341088" cy="253916"/>
          </a:xfrm>
          <a:prstGeom prst="rect">
            <a:avLst/>
          </a:prstGeom>
          <a:noFill/>
        </p:spPr>
        <p:txBody>
          <a:bodyPr wrap="square" rtlCol="0">
            <a:spAutoFit/>
          </a:bodyPr>
          <a:lstStyle/>
          <a:p>
            <a:pPr algn="ctr"/>
            <a:r>
              <a:rPr lang="en-US" sz="1050" i="1" dirty="0">
                <a:solidFill>
                  <a:schemeClr val="accent6"/>
                </a:solidFill>
              </a:rPr>
              <a:t>*</a:t>
            </a:r>
            <a:r>
              <a:rPr lang="en-US" sz="1050" dirty="0">
                <a:solidFill>
                  <a:schemeClr val="accent6"/>
                </a:solidFill>
              </a:rPr>
              <a:t>ForeSee Completion Percentage Benchmark</a:t>
            </a:r>
          </a:p>
        </p:txBody>
      </p:sp>
    </p:spTree>
    <p:extLst>
      <p:ext uri="{BB962C8B-B14F-4D97-AF65-F5344CB8AC3E}">
        <p14:creationId xmlns:p14="http://schemas.microsoft.com/office/powerpoint/2010/main" val="172695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Table 90"/>
          <p:cNvGraphicFramePr>
            <a:graphicFrameLocks noGrp="1"/>
          </p:cNvGraphicFramePr>
          <p:nvPr>
            <p:extLst/>
          </p:nvPr>
        </p:nvGraphicFramePr>
        <p:xfrm>
          <a:off x="570250" y="2532301"/>
          <a:ext cx="3988198" cy="1885011"/>
        </p:xfrm>
        <a:graphic>
          <a:graphicData uri="http://schemas.openxmlformats.org/drawingml/2006/table">
            <a:tbl>
              <a:tblPr firstRow="1" bandRow="1">
                <a:tableStyleId>{2D5ABB26-0587-4C30-8999-92F81FD0307C}</a:tableStyleId>
              </a:tblPr>
              <a:tblGrid>
                <a:gridCol w="970645">
                  <a:extLst>
                    <a:ext uri="{9D8B030D-6E8A-4147-A177-3AD203B41FA5}">
                      <a16:colId xmlns:a16="http://schemas.microsoft.com/office/drawing/2014/main" val="20000"/>
                    </a:ext>
                  </a:extLst>
                </a:gridCol>
                <a:gridCol w="2215638">
                  <a:extLst>
                    <a:ext uri="{9D8B030D-6E8A-4147-A177-3AD203B41FA5}">
                      <a16:colId xmlns:a16="http://schemas.microsoft.com/office/drawing/2014/main" val="20001"/>
                    </a:ext>
                  </a:extLst>
                </a:gridCol>
                <a:gridCol w="801915">
                  <a:extLst>
                    <a:ext uri="{9D8B030D-6E8A-4147-A177-3AD203B41FA5}">
                      <a16:colId xmlns:a16="http://schemas.microsoft.com/office/drawing/2014/main" val="20002"/>
                    </a:ext>
                  </a:extLst>
                </a:gridCol>
              </a:tblGrid>
              <a:tr h="288656">
                <a:tc>
                  <a:txBody>
                    <a:bodyPr/>
                    <a:lstStyle/>
                    <a:p>
                      <a:pPr algn="ctr"/>
                      <a:r>
                        <a:rPr lang="en-US" sz="1200" b="1" kern="1200" spc="100" dirty="0">
                          <a:solidFill>
                            <a:schemeClr val="accent5"/>
                          </a:solidFill>
                          <a:latin typeface="+mn-lt"/>
                          <a:ea typeface="+mn-ea"/>
                          <a:cs typeface="+mn-cs"/>
                        </a:rPr>
                        <a:t>SCORE</a:t>
                      </a:r>
                    </a:p>
                  </a:txBody>
                  <a:tcPr marL="0" marR="0" marT="0" marB="0" anchor="ctr">
                    <a:lnL>
                      <a:noFill/>
                    </a:lnL>
                    <a:lnR>
                      <a:noFill/>
                    </a:lnR>
                    <a:lnT>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chemeClr val="tx1"/>
                        </a:solidFill>
                      </a:endParaRPr>
                    </a:p>
                  </a:txBody>
                  <a:tcPr marL="0" marR="0" marT="0" marB="0" anchor="ctr">
                    <a:lnL>
                      <a:noFill/>
                    </a:lnL>
                    <a:lnR>
                      <a:noFill/>
                    </a:lnR>
                    <a:lnT>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09493" rtl="0" eaLnBrk="1" latinLnBrk="0" hangingPunct="1"/>
                      <a:r>
                        <a:rPr lang="en-US" sz="1200" b="1" kern="1200" spc="100" dirty="0">
                          <a:solidFill>
                            <a:schemeClr val="tx1"/>
                          </a:solidFill>
                          <a:latin typeface="+mn-lt"/>
                          <a:ea typeface="+mn-ea"/>
                          <a:cs typeface="+mn-cs"/>
                        </a:rPr>
                        <a:t>IMPACT</a:t>
                      </a:r>
                    </a:p>
                  </a:txBody>
                  <a:tcPr marL="0" marR="0" marT="0" marB="0" anchor="ctr">
                    <a:lnL>
                      <a:noFill/>
                    </a:lnL>
                    <a:lnR>
                      <a:noFill/>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9271">
                <a:tc>
                  <a:txBody>
                    <a:bodyPr/>
                    <a:lstStyle/>
                    <a:p>
                      <a:pPr algn="ctr"/>
                      <a:r>
                        <a:rPr lang="en-US" sz="1200" b="1" dirty="0">
                          <a:solidFill>
                            <a:schemeClr val="tx1"/>
                          </a:solidFill>
                        </a:rPr>
                        <a:t>72</a:t>
                      </a:r>
                    </a:p>
                  </a:txBody>
                  <a:tcPr marL="0" marR="0" marT="0" marB="0" anchor="ctr">
                    <a:lnL>
                      <a:noFill/>
                    </a:lnL>
                    <a:lnR>
                      <a:noFill/>
                    </a:lnR>
                    <a:lnT w="19050" cap="flat" cmpd="sng" algn="ctr">
                      <a:solidFill>
                        <a:schemeClr val="accent5"/>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Information Browsing</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1.2</a:t>
                      </a:r>
                    </a:p>
                  </a:txBody>
                  <a:tcPr marL="0" marR="0" marT="0" marB="0" anchor="ctr">
                    <a:lnL>
                      <a:noFill/>
                    </a:lnL>
                    <a:lnR>
                      <a:noFill/>
                    </a:lnR>
                    <a:lnT w="190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9271">
                <a:tc>
                  <a:txBody>
                    <a:bodyPr/>
                    <a:lstStyle/>
                    <a:p>
                      <a:pPr algn="ctr"/>
                      <a:r>
                        <a:rPr lang="en-US" sz="1200" b="1" dirty="0">
                          <a:solidFill>
                            <a:schemeClr val="tx1"/>
                          </a:solidFill>
                        </a:rPr>
                        <a:t>68</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Look and Feel</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1.5</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9271">
                <a:tc>
                  <a:txBody>
                    <a:bodyPr/>
                    <a:lstStyle/>
                    <a:p>
                      <a:pPr algn="ctr"/>
                      <a:r>
                        <a:rPr lang="en-US" sz="1200" b="1" dirty="0">
                          <a:solidFill>
                            <a:schemeClr val="tx1"/>
                          </a:solidFill>
                        </a:rPr>
                        <a:t>78</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Navigation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0.5</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9271">
                <a:tc>
                  <a:txBody>
                    <a:bodyPr/>
                    <a:lstStyle/>
                    <a:p>
                      <a:pPr algn="ctr"/>
                      <a:r>
                        <a:rPr lang="en-US" sz="1200" b="1" dirty="0">
                          <a:solidFill>
                            <a:schemeClr val="tx1"/>
                          </a:solidFill>
                        </a:rPr>
                        <a:t>70</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Site Information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2.1</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9271">
                <a:tc>
                  <a:txBody>
                    <a:bodyPr/>
                    <a:lstStyle/>
                    <a:p>
                      <a:pPr algn="ctr"/>
                      <a:r>
                        <a:rPr lang="en-US" sz="1200" b="1" dirty="0">
                          <a:solidFill>
                            <a:schemeClr val="tx1"/>
                          </a:solidFill>
                        </a:rPr>
                        <a:t>80</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r>
                        <a:rPr lang="en-US" sz="1200" b="1" dirty="0">
                          <a:solidFill>
                            <a:schemeClr val="tx1"/>
                          </a:solidFill>
                        </a:rPr>
                        <a:t>Site Performance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r>
                        <a:rPr lang="en-US" sz="1200" b="1" dirty="0">
                          <a:solidFill>
                            <a:schemeClr val="tx1"/>
                          </a:solidFill>
                        </a:rPr>
                        <a:t>0.4</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6" name="Title 15"/>
          <p:cNvSpPr>
            <a:spLocks noGrp="1"/>
          </p:cNvSpPr>
          <p:nvPr>
            <p:ph type="title"/>
          </p:nvPr>
        </p:nvSpPr>
        <p:spPr/>
        <p:txBody>
          <a:bodyPr/>
          <a:lstStyle/>
          <a:p>
            <a:r>
              <a:rPr lang="en-US" dirty="0"/>
              <a:t>The actual information on the VA Vantage Point blog has the greatest impact on visitors’ overall satisfaction.</a:t>
            </a:r>
          </a:p>
        </p:txBody>
      </p:sp>
      <p:sp>
        <p:nvSpPr>
          <p:cNvPr id="5" name="Slide Number Placeholder 4"/>
          <p:cNvSpPr>
            <a:spLocks noGrp="1"/>
          </p:cNvSpPr>
          <p:nvPr>
            <p:ph type="sldNum" sz="quarter" idx="12"/>
          </p:nvPr>
        </p:nvSpPr>
        <p:spPr/>
        <p:txBody>
          <a:bodyPr/>
          <a:lstStyle/>
          <a:p>
            <a:fld id="{EB5131EF-D618-5347-8462-43F33F2C84D1}" type="slidenum">
              <a:rPr lang="en-US" smtClean="0"/>
              <a:pPr/>
              <a:t>39</a:t>
            </a:fld>
            <a:endParaRPr lang="en-US" dirty="0"/>
          </a:p>
        </p:txBody>
      </p:sp>
      <p:sp>
        <p:nvSpPr>
          <p:cNvPr id="41" name="Shape 409"/>
          <p:cNvSpPr txBox="1"/>
          <p:nvPr/>
        </p:nvSpPr>
        <p:spPr>
          <a:xfrm>
            <a:off x="791245" y="1605069"/>
            <a:ext cx="3657600" cy="3744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SzPct val="25000"/>
              <a:buNone/>
            </a:pPr>
            <a:r>
              <a:rPr lang="en-US" sz="2000" spc="300" dirty="0">
                <a:solidFill>
                  <a:schemeClr val="tx1"/>
                </a:solidFill>
                <a:latin typeface="Arial"/>
                <a:ea typeface="Arial"/>
                <a:cs typeface="Arial"/>
                <a:sym typeface="Arial"/>
              </a:rPr>
              <a:t>DRIVERS</a:t>
            </a:r>
          </a:p>
        </p:txBody>
      </p:sp>
      <p:sp>
        <p:nvSpPr>
          <p:cNvPr id="42" name="Shape 406"/>
          <p:cNvSpPr txBox="1"/>
          <p:nvPr/>
        </p:nvSpPr>
        <p:spPr>
          <a:xfrm>
            <a:off x="1122288" y="1973596"/>
            <a:ext cx="2995362" cy="498408"/>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SzPct val="25000"/>
              <a:buNone/>
            </a:pPr>
            <a:r>
              <a:rPr lang="en-US" sz="1400" dirty="0">
                <a:solidFill>
                  <a:schemeClr val="bg1">
                    <a:lumMod val="50000"/>
                  </a:schemeClr>
                </a:solidFill>
                <a:latin typeface="Arial"/>
                <a:ea typeface="Arial"/>
                <a:cs typeface="Arial"/>
                <a:sym typeface="Arial"/>
              </a:rPr>
              <a:t>Which drivers of customer experience</a:t>
            </a:r>
            <a:r>
              <a:rPr lang="en-US" sz="1400" dirty="0">
                <a:solidFill>
                  <a:schemeClr val="bg1">
                    <a:lumMod val="50000"/>
                  </a:schemeClr>
                </a:solidFill>
              </a:rPr>
              <a:t> </a:t>
            </a:r>
            <a:r>
              <a:rPr lang="en-US" sz="1400" dirty="0">
                <a:solidFill>
                  <a:schemeClr val="bg1">
                    <a:lumMod val="50000"/>
                  </a:schemeClr>
                </a:solidFill>
                <a:latin typeface="Arial"/>
                <a:ea typeface="Arial"/>
                <a:cs typeface="Arial"/>
                <a:sym typeface="Arial"/>
              </a:rPr>
              <a:t>should I address?</a:t>
            </a:r>
          </a:p>
        </p:txBody>
      </p:sp>
      <p:sp>
        <p:nvSpPr>
          <p:cNvPr id="47" name="Oval 46"/>
          <p:cNvSpPr/>
          <p:nvPr/>
        </p:nvSpPr>
        <p:spPr>
          <a:xfrm>
            <a:off x="3961426" y="3763824"/>
            <a:ext cx="365760" cy="365760"/>
          </a:xfrm>
          <a:prstGeom prst="ellipse">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nvGrpSpPr>
          <p:cNvPr id="64" name="Group 63"/>
          <p:cNvGrpSpPr/>
          <p:nvPr/>
        </p:nvGrpSpPr>
        <p:grpSpPr>
          <a:xfrm>
            <a:off x="4649712" y="2396609"/>
            <a:ext cx="2871249" cy="3848094"/>
            <a:chOff x="4649712" y="1764300"/>
            <a:chExt cx="2871249" cy="3848094"/>
          </a:xfrm>
        </p:grpSpPr>
        <p:graphicFrame>
          <p:nvGraphicFramePr>
            <p:cNvPr id="65" name="Chart 64"/>
            <p:cNvGraphicFramePr/>
            <p:nvPr>
              <p:extLst/>
            </p:nvPr>
          </p:nvGraphicFramePr>
          <p:xfrm>
            <a:off x="4727190" y="1764300"/>
            <a:ext cx="2648380" cy="2787076"/>
          </p:xfrm>
          <a:graphic>
            <a:graphicData uri="http://schemas.openxmlformats.org/drawingml/2006/chart">
              <c:chart xmlns:c="http://schemas.openxmlformats.org/drawingml/2006/chart" xmlns:r="http://schemas.openxmlformats.org/officeDocument/2006/relationships" r:id="rId3"/>
            </a:graphicData>
          </a:graphic>
        </p:graphicFrame>
        <p:sp>
          <p:nvSpPr>
            <p:cNvPr id="66" name="Isosceles Triangle 72"/>
            <p:cNvSpPr/>
            <p:nvPr/>
          </p:nvSpPr>
          <p:spPr>
            <a:xfrm rot="5400000">
              <a:off x="4610657" y="2814380"/>
              <a:ext cx="378704" cy="300594"/>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000" dirty="0">
                <a:solidFill>
                  <a:srgbClr val="FFFFFF"/>
                </a:solidFill>
                <a:latin typeface="Arial"/>
                <a:cs typeface="Arial"/>
              </a:endParaRPr>
            </a:p>
          </p:txBody>
        </p:sp>
        <p:sp>
          <p:nvSpPr>
            <p:cNvPr id="67" name="Isosceles Triangle 80"/>
            <p:cNvSpPr/>
            <p:nvPr/>
          </p:nvSpPr>
          <p:spPr>
            <a:xfrm rot="10800000">
              <a:off x="6585934" y="2133963"/>
              <a:ext cx="127042" cy="109490"/>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dirty="0"/>
            </a:p>
          </p:txBody>
        </p:sp>
        <p:sp>
          <p:nvSpPr>
            <p:cNvPr id="68" name="TextBox 67"/>
            <p:cNvSpPr txBox="1"/>
            <p:nvPr/>
          </p:nvSpPr>
          <p:spPr>
            <a:xfrm>
              <a:off x="5552680" y="2819535"/>
              <a:ext cx="1271182" cy="923330"/>
            </a:xfrm>
            <a:prstGeom prst="rect">
              <a:avLst/>
            </a:prstGeom>
            <a:noFill/>
          </p:spPr>
          <p:txBody>
            <a:bodyPr wrap="none" lIns="0" tIns="0" rIns="0" bIns="0" rtlCol="0">
              <a:spAutoFit/>
            </a:bodyPr>
            <a:lstStyle/>
            <a:p>
              <a:pPr algn="ctr"/>
              <a:r>
                <a:rPr lang="en-US" sz="6000" b="1" spc="225" dirty="0">
                  <a:solidFill>
                    <a:schemeClr val="tx1">
                      <a:lumMod val="50000"/>
                    </a:schemeClr>
                  </a:solidFill>
                  <a:latin typeface="Arial"/>
                  <a:cs typeface="Arial"/>
                </a:rPr>
                <a:t>66</a:t>
              </a:r>
              <a:r>
                <a:rPr lang="en-US" sz="2800" b="1" spc="225" dirty="0">
                  <a:solidFill>
                    <a:schemeClr val="tx1">
                      <a:lumMod val="50000"/>
                    </a:schemeClr>
                  </a:solidFill>
                  <a:latin typeface="Arial"/>
                  <a:cs typeface="Arial"/>
                </a:rPr>
                <a:t>.8</a:t>
              </a:r>
            </a:p>
          </p:txBody>
        </p:sp>
        <p:sp>
          <p:nvSpPr>
            <p:cNvPr id="69" name="TextBox 68"/>
            <p:cNvSpPr txBox="1"/>
            <p:nvPr/>
          </p:nvSpPr>
          <p:spPr>
            <a:xfrm>
              <a:off x="5150162" y="3172052"/>
              <a:ext cx="74887" cy="161583"/>
            </a:xfrm>
            <a:prstGeom prst="rect">
              <a:avLst/>
            </a:prstGeom>
            <a:noFill/>
          </p:spPr>
          <p:txBody>
            <a:bodyPr wrap="none" lIns="0" tIns="0" rIns="0" bIns="0" rtlCol="0">
              <a:spAutoFit/>
            </a:bodyPr>
            <a:lstStyle/>
            <a:p>
              <a:pPr algn="ctr"/>
              <a:r>
                <a:rPr lang="en-US" sz="1050" b="1" dirty="0">
                  <a:solidFill>
                    <a:schemeClr val="bg1">
                      <a:lumMod val="75000"/>
                    </a:schemeClr>
                  </a:solidFill>
                  <a:latin typeface="Arial"/>
                  <a:cs typeface="Arial"/>
                </a:rPr>
                <a:t>0</a:t>
              </a:r>
            </a:p>
          </p:txBody>
        </p:sp>
        <p:sp>
          <p:nvSpPr>
            <p:cNvPr id="70" name="TextBox 69"/>
            <p:cNvSpPr txBox="1"/>
            <p:nvPr/>
          </p:nvSpPr>
          <p:spPr>
            <a:xfrm>
              <a:off x="6812343" y="3172052"/>
              <a:ext cx="224661" cy="161583"/>
            </a:xfrm>
            <a:prstGeom prst="rect">
              <a:avLst/>
            </a:prstGeom>
            <a:noFill/>
          </p:spPr>
          <p:txBody>
            <a:bodyPr wrap="none" lIns="0" tIns="0" rIns="0" bIns="0" rtlCol="0">
              <a:spAutoFit/>
            </a:bodyPr>
            <a:lstStyle/>
            <a:p>
              <a:pPr algn="ctr"/>
              <a:r>
                <a:rPr lang="en-US" sz="1050" b="1" dirty="0">
                  <a:solidFill>
                    <a:schemeClr val="bg1">
                      <a:lumMod val="75000"/>
                    </a:schemeClr>
                  </a:solidFill>
                  <a:latin typeface="Arial"/>
                  <a:cs typeface="Arial"/>
                </a:rPr>
                <a:t>100</a:t>
              </a:r>
            </a:p>
          </p:txBody>
        </p:sp>
        <p:sp>
          <p:nvSpPr>
            <p:cNvPr id="71" name="TextBox 70"/>
            <p:cNvSpPr txBox="1"/>
            <p:nvPr/>
          </p:nvSpPr>
          <p:spPr>
            <a:xfrm>
              <a:off x="6469154" y="1892989"/>
              <a:ext cx="347852" cy="215444"/>
            </a:xfrm>
            <a:prstGeom prst="rect">
              <a:avLst/>
            </a:prstGeom>
            <a:noFill/>
          </p:spPr>
          <p:txBody>
            <a:bodyPr wrap="none" lIns="0" tIns="0" rIns="0" bIns="0" rtlCol="0">
              <a:spAutoFit/>
            </a:bodyPr>
            <a:lstStyle/>
            <a:p>
              <a:pPr algn="ctr"/>
              <a:r>
                <a:rPr lang="en-US" sz="1400" b="1" dirty="0">
                  <a:solidFill>
                    <a:schemeClr val="accent6"/>
                  </a:solidFill>
                  <a:latin typeface="Arial"/>
                  <a:cs typeface="Arial"/>
                </a:rPr>
                <a:t>70.2</a:t>
              </a:r>
              <a:endParaRPr lang="en-US" sz="1100" b="1" dirty="0">
                <a:solidFill>
                  <a:schemeClr val="accent6"/>
                </a:solidFill>
                <a:latin typeface="Arial"/>
                <a:cs typeface="Arial"/>
              </a:endParaRPr>
            </a:p>
          </p:txBody>
        </p:sp>
        <p:sp>
          <p:nvSpPr>
            <p:cNvPr id="72" name="Rectangle 71"/>
            <p:cNvSpPr/>
            <p:nvPr/>
          </p:nvSpPr>
          <p:spPr>
            <a:xfrm>
              <a:off x="4667863" y="4864444"/>
              <a:ext cx="2853098" cy="373975"/>
            </a:xfrm>
            <a:prstGeom prst="rect">
              <a:avLst/>
            </a:prstGeom>
            <a:noFill/>
          </p:spPr>
          <p:txBody>
            <a:bodyPr wrap="none" lIns="205794" tIns="48019" rIns="68598" bIns="48019">
              <a:spAutoFit/>
            </a:bodyPr>
            <a:lstStyle/>
            <a:p>
              <a:pPr algn="ctr" fontAlgn="base">
                <a:lnSpc>
                  <a:spcPct val="90000"/>
                </a:lnSpc>
                <a:spcBef>
                  <a:spcPct val="20000"/>
                </a:spcBef>
                <a:spcAft>
                  <a:spcPct val="0"/>
                </a:spcAft>
              </a:pPr>
              <a:r>
                <a:rPr lang="en-US" altLang="en-US" sz="2000" dirty="0">
                  <a:solidFill>
                    <a:schemeClr val="accent5"/>
                  </a:solidFill>
                  <a:cs typeface="Arial" panose="020B0604020202020204" pitchFamily="34" charset="0"/>
                </a:rPr>
                <a:t>Where am I right now?</a:t>
              </a:r>
            </a:p>
          </p:txBody>
        </p:sp>
        <p:sp>
          <p:nvSpPr>
            <p:cNvPr id="74" name="Rectangle 73"/>
            <p:cNvSpPr/>
            <p:nvPr/>
          </p:nvSpPr>
          <p:spPr>
            <a:xfrm>
              <a:off x="4844996" y="5238419"/>
              <a:ext cx="2498835" cy="373975"/>
            </a:xfrm>
            <a:prstGeom prst="rect">
              <a:avLst/>
            </a:prstGeom>
            <a:noFill/>
          </p:spPr>
          <p:txBody>
            <a:bodyPr wrap="none" lIns="205794" tIns="48019" rIns="68598" bIns="48019">
              <a:spAutoFit/>
            </a:bodyPr>
            <a:lstStyle/>
            <a:p>
              <a:pPr algn="ctr" fontAlgn="base">
                <a:lnSpc>
                  <a:spcPct val="90000"/>
                </a:lnSpc>
                <a:spcBef>
                  <a:spcPct val="20000"/>
                </a:spcBef>
                <a:spcAft>
                  <a:spcPct val="0"/>
                </a:spcAft>
              </a:pPr>
              <a:r>
                <a:rPr lang="en-US" altLang="en-US" sz="2000" dirty="0">
                  <a:solidFill>
                    <a:srgbClr val="965CC5"/>
                  </a:solidFill>
                  <a:cs typeface="Arial" panose="020B0604020202020204" pitchFamily="34" charset="0"/>
                </a:rPr>
                <a:t>How do I compare?</a:t>
              </a:r>
            </a:p>
          </p:txBody>
        </p:sp>
      </p:grpSp>
      <p:sp>
        <p:nvSpPr>
          <p:cNvPr id="76" name="Isosceles Triangle 71"/>
          <p:cNvSpPr/>
          <p:nvPr/>
        </p:nvSpPr>
        <p:spPr>
          <a:xfrm rot="5400000">
            <a:off x="7126581" y="3446689"/>
            <a:ext cx="378706" cy="300594"/>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000" dirty="0">
              <a:solidFill>
                <a:srgbClr val="FFFFFF"/>
              </a:solidFill>
              <a:latin typeface="Arial"/>
              <a:cs typeface="Arial"/>
            </a:endParaRPr>
          </a:p>
        </p:txBody>
      </p:sp>
      <p:sp>
        <p:nvSpPr>
          <p:cNvPr id="88" name="Shape 410"/>
          <p:cNvSpPr txBox="1"/>
          <p:nvPr/>
        </p:nvSpPr>
        <p:spPr>
          <a:xfrm>
            <a:off x="7706511" y="1607544"/>
            <a:ext cx="3657600" cy="348812"/>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buSzPct val="25000"/>
              <a:buNone/>
            </a:pPr>
            <a:r>
              <a:rPr lang="en-US" sz="2000" spc="300" dirty="0">
                <a:solidFill>
                  <a:schemeClr val="tx1"/>
                </a:solidFill>
                <a:latin typeface="Arial"/>
                <a:ea typeface="Arial"/>
                <a:cs typeface="Arial"/>
                <a:sym typeface="Arial"/>
              </a:rPr>
              <a:t>OUTCOMES</a:t>
            </a:r>
          </a:p>
        </p:txBody>
      </p:sp>
      <p:sp>
        <p:nvSpPr>
          <p:cNvPr id="89" name="Shape 407"/>
          <p:cNvSpPr txBox="1"/>
          <p:nvPr/>
        </p:nvSpPr>
        <p:spPr>
          <a:xfrm>
            <a:off x="7598666" y="1977283"/>
            <a:ext cx="3980718" cy="595035"/>
          </a:xfrm>
          <a:prstGeom prst="rect">
            <a:avLst/>
          </a:prstGeom>
          <a:noFill/>
          <a:ln>
            <a:noFill/>
          </a:ln>
        </p:spPr>
        <p:txBody>
          <a:bodyPr lIns="91425" tIns="45700" rIns="91425" bIns="45700" anchor="t" anchorCtr="0">
            <a:noAutofit/>
          </a:bodyPr>
          <a:lstStyle>
            <a:defPPr>
              <a:defRPr lang="en-US"/>
            </a:defPPr>
            <a:lvl1pPr marR="0" lvl="0" indent="0" algn="ctr">
              <a:lnSpc>
                <a:spcPct val="90000"/>
              </a:lnSpc>
              <a:spcBef>
                <a:spcPts val="0"/>
              </a:spcBef>
              <a:spcAft>
                <a:spcPts val="0"/>
              </a:spcAft>
              <a:buSzPct val="25000"/>
              <a:buNone/>
              <a:defRPr sz="1400">
                <a:solidFill>
                  <a:schemeClr val="bg1">
                    <a:lumMod val="50000"/>
                  </a:schemeClr>
                </a:solidFill>
                <a:latin typeface="Arial"/>
                <a:ea typeface="Arial"/>
                <a:cs typeface="Arial"/>
              </a:defRPr>
            </a:lvl1pPr>
          </a:lstStyle>
          <a:p>
            <a:r>
              <a:rPr lang="en-US" dirty="0"/>
              <a:t>What’s the impact </a:t>
            </a:r>
            <a:br>
              <a:rPr lang="en-US" dirty="0"/>
            </a:br>
            <a:r>
              <a:rPr lang="en-US" dirty="0"/>
              <a:t>to my business?</a:t>
            </a:r>
          </a:p>
        </p:txBody>
      </p:sp>
      <p:sp>
        <p:nvSpPr>
          <p:cNvPr id="119" name="TextBox 118"/>
          <p:cNvSpPr txBox="1"/>
          <p:nvPr/>
        </p:nvSpPr>
        <p:spPr>
          <a:xfrm>
            <a:off x="5324365" y="4285163"/>
            <a:ext cx="1540095" cy="276999"/>
          </a:xfrm>
          <a:prstGeom prst="rect">
            <a:avLst/>
          </a:prstGeom>
          <a:noFill/>
        </p:spPr>
        <p:txBody>
          <a:bodyPr wrap="square" rtlCol="0">
            <a:spAutoFit/>
          </a:bodyPr>
          <a:lstStyle/>
          <a:p>
            <a:pPr algn="ctr" defTabSz="457063">
              <a:defRPr/>
            </a:pPr>
            <a:r>
              <a:rPr lang="en-US" sz="1200" kern="0" dirty="0">
                <a:solidFill>
                  <a:schemeClr val="tx1">
                    <a:lumMod val="75000"/>
                    <a:lumOff val="25000"/>
                  </a:schemeClr>
                </a:solidFill>
                <a:latin typeface="Arial" panose="020B0604020202020204" pitchFamily="34" charset="0"/>
                <a:cs typeface="Arial" panose="020B0604020202020204" pitchFamily="34" charset="0"/>
              </a:rPr>
              <a:t>N=1,120</a:t>
            </a:r>
          </a:p>
        </p:txBody>
      </p:sp>
      <p:sp>
        <p:nvSpPr>
          <p:cNvPr id="103" name="TextBox 102"/>
          <p:cNvSpPr txBox="1"/>
          <p:nvPr/>
        </p:nvSpPr>
        <p:spPr>
          <a:xfrm>
            <a:off x="4117650" y="4557387"/>
            <a:ext cx="3953525" cy="707630"/>
          </a:xfrm>
          <a:prstGeom prst="rect">
            <a:avLst/>
          </a:prstGeom>
          <a:noFill/>
        </p:spPr>
        <p:txBody>
          <a:bodyPr wrap="square" rtlCol="0">
            <a:spAutoFit/>
          </a:bodyPr>
          <a:lstStyle/>
          <a:p>
            <a:pPr algn="ctr"/>
            <a:r>
              <a:rPr lang="en-US" sz="1999" b="1" dirty="0"/>
              <a:t>Desktop</a:t>
            </a:r>
            <a:br>
              <a:rPr lang="en-US" sz="1999" b="1" dirty="0"/>
            </a:br>
            <a:r>
              <a:rPr lang="en-US" sz="1999" b="1" dirty="0"/>
              <a:t>Satisfaction</a:t>
            </a:r>
          </a:p>
        </p:txBody>
      </p:sp>
      <p:graphicFrame>
        <p:nvGraphicFramePr>
          <p:cNvPr id="92" name="Table 91"/>
          <p:cNvGraphicFramePr>
            <a:graphicFrameLocks noGrp="1"/>
          </p:cNvGraphicFramePr>
          <p:nvPr>
            <p:extLst/>
          </p:nvPr>
        </p:nvGraphicFramePr>
        <p:xfrm>
          <a:off x="7544692" y="2780877"/>
          <a:ext cx="3988198" cy="1602942"/>
        </p:xfrm>
        <a:graphic>
          <a:graphicData uri="http://schemas.openxmlformats.org/drawingml/2006/table">
            <a:tbl>
              <a:tblPr firstRow="1" bandRow="1">
                <a:tableStyleId>{2D5ABB26-0587-4C30-8999-92F81FD0307C}</a:tableStyleId>
              </a:tblPr>
              <a:tblGrid>
                <a:gridCol w="970645">
                  <a:extLst>
                    <a:ext uri="{9D8B030D-6E8A-4147-A177-3AD203B41FA5}">
                      <a16:colId xmlns:a16="http://schemas.microsoft.com/office/drawing/2014/main" val="20000"/>
                    </a:ext>
                  </a:extLst>
                </a:gridCol>
                <a:gridCol w="2215638">
                  <a:extLst>
                    <a:ext uri="{9D8B030D-6E8A-4147-A177-3AD203B41FA5}">
                      <a16:colId xmlns:a16="http://schemas.microsoft.com/office/drawing/2014/main" val="20001"/>
                    </a:ext>
                  </a:extLst>
                </a:gridCol>
                <a:gridCol w="801915">
                  <a:extLst>
                    <a:ext uri="{9D8B030D-6E8A-4147-A177-3AD203B41FA5}">
                      <a16:colId xmlns:a16="http://schemas.microsoft.com/office/drawing/2014/main" val="20002"/>
                    </a:ext>
                  </a:extLst>
                </a:gridCol>
              </a:tblGrid>
              <a:tr h="295514">
                <a:tc>
                  <a:txBody>
                    <a:bodyPr/>
                    <a:lstStyle/>
                    <a:p>
                      <a:pPr algn="ctr"/>
                      <a:r>
                        <a:rPr lang="en-US" sz="1200" b="1" kern="1200" spc="100" dirty="0">
                          <a:solidFill>
                            <a:schemeClr val="tx1"/>
                          </a:solidFill>
                          <a:latin typeface="+mn-lt"/>
                          <a:ea typeface="+mn-ea"/>
                          <a:cs typeface="+mn-cs"/>
                        </a:rPr>
                        <a:t>IMPACT</a:t>
                      </a:r>
                    </a:p>
                  </a:txBody>
                  <a:tcPr marL="0" marR="0" marT="0" marB="0" anchor="ctr">
                    <a:lnL>
                      <a:noFill/>
                    </a:lnL>
                    <a:lnR>
                      <a:noFill/>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marL="0" marR="0" marT="0" marB="0" anchor="ctr">
                    <a:lnL>
                      <a:noFill/>
                    </a:lnL>
                    <a:lnR>
                      <a:noFill/>
                    </a:lnR>
                    <a:lnT>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09493" rtl="0" eaLnBrk="1" latinLnBrk="0" hangingPunct="1"/>
                      <a:r>
                        <a:rPr lang="en-US" sz="1200" b="1" kern="1200" spc="100" dirty="0">
                          <a:solidFill>
                            <a:schemeClr val="accent5"/>
                          </a:solidFill>
                          <a:latin typeface="+mn-lt"/>
                          <a:ea typeface="+mn-ea"/>
                          <a:cs typeface="+mn-cs"/>
                        </a:rPr>
                        <a:t>SCORE</a:t>
                      </a:r>
                    </a:p>
                  </a:txBody>
                  <a:tcPr marL="0" marR="0" marT="0" marB="0" anchor="ctr">
                    <a:lnL>
                      <a:noFill/>
                    </a:lnL>
                    <a:lnR>
                      <a:noFill/>
                    </a:lnR>
                    <a:lnT>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6857">
                <a:tc>
                  <a:txBody>
                    <a:bodyPr/>
                    <a:lstStyle/>
                    <a:p>
                      <a:pPr algn="ctr"/>
                      <a:r>
                        <a:rPr lang="en-US" sz="1200" b="1" dirty="0">
                          <a:solidFill>
                            <a:schemeClr val="tx1"/>
                          </a:solidFill>
                        </a:rPr>
                        <a:t>2.8</a:t>
                      </a:r>
                    </a:p>
                  </a:txBody>
                  <a:tcPr marL="0" marR="0" marT="0" marB="0" anchor="ctr">
                    <a:lnL>
                      <a:noFill/>
                    </a:lnL>
                    <a:lnR>
                      <a:noFill/>
                    </a:lnR>
                    <a:lnT w="190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Follow on Social Media</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63</a:t>
                      </a:r>
                    </a:p>
                  </a:txBody>
                  <a:tcPr marL="0" marR="0" marT="0" marB="0" anchor="ctr">
                    <a:lnL>
                      <a:noFill/>
                    </a:lnL>
                    <a:lnR>
                      <a:noFill/>
                    </a:lnR>
                    <a:lnT w="19050" cap="flat" cmpd="sng" algn="ctr">
                      <a:solidFill>
                        <a:schemeClr val="accent5"/>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6857">
                <a:tc>
                  <a:txBody>
                    <a:bodyPr/>
                    <a:lstStyle/>
                    <a:p>
                      <a:pPr algn="ctr"/>
                      <a:r>
                        <a:rPr lang="en-US" sz="1200" b="1" dirty="0">
                          <a:solidFill>
                            <a:schemeClr val="tx1"/>
                          </a:solidFill>
                        </a:rPr>
                        <a:t>4.7</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spc="0" dirty="0">
                          <a:solidFill>
                            <a:schemeClr val="tx1"/>
                          </a:solidFill>
                        </a:rPr>
                        <a:t>Recommend</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63</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857">
                <a:tc>
                  <a:txBody>
                    <a:bodyPr/>
                    <a:lstStyle/>
                    <a:p>
                      <a:pPr algn="ctr"/>
                      <a:r>
                        <a:rPr lang="en-US" sz="1200" b="1" dirty="0">
                          <a:solidFill>
                            <a:schemeClr val="tx1"/>
                          </a:solidFill>
                        </a:rPr>
                        <a:t>4.1</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Return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70</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6857">
                <a:tc>
                  <a:txBody>
                    <a:bodyPr/>
                    <a:lstStyle/>
                    <a:p>
                      <a:pPr algn="ctr"/>
                      <a:r>
                        <a:rPr lang="en-US" sz="1200" b="1" dirty="0">
                          <a:solidFill>
                            <a:schemeClr val="tx1"/>
                          </a:solidFill>
                        </a:rPr>
                        <a:t>3.9</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Share Information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69</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5325992"/>
                  </a:ext>
                </a:extLst>
              </a:tr>
            </a:tbl>
          </a:graphicData>
        </a:graphic>
      </p:graphicFrame>
      <p:sp>
        <p:nvSpPr>
          <p:cNvPr id="25" name="Footer Placeholder 3">
            <a:extLst>
              <a:ext uri="{FF2B5EF4-FFF2-40B4-BE49-F238E27FC236}">
                <a16:creationId xmlns:a16="http://schemas.microsoft.com/office/drawing/2014/main" id="{2B19259D-0E0D-4DE5-9547-9763D67D1BC8}"/>
              </a:ext>
            </a:extLst>
          </p:cNvPr>
          <p:cNvSpPr>
            <a:spLocks noGrp="1"/>
          </p:cNvSpPr>
          <p:nvPr>
            <p:ph type="ftr" sz="quarter" idx="13"/>
          </p:nvPr>
        </p:nvSpPr>
        <p:spPr>
          <a:xfrm>
            <a:off x="1207732" y="6431598"/>
            <a:ext cx="9165461" cy="365125"/>
          </a:xfrm>
        </p:spPr>
        <p:txBody>
          <a:bodyPr/>
          <a:lstStyle/>
          <a:p>
            <a:r>
              <a:rPr lang="en-US" dirty="0"/>
              <a:t>May 25, 2017 to March 31, 2018</a:t>
            </a:r>
          </a:p>
        </p:txBody>
      </p:sp>
    </p:spTree>
    <p:extLst>
      <p:ext uri="{BB962C8B-B14F-4D97-AF65-F5344CB8AC3E}">
        <p14:creationId xmlns:p14="http://schemas.microsoft.com/office/powerpoint/2010/main" val="266964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&amp; Objective</a:t>
            </a:r>
          </a:p>
        </p:txBody>
      </p:sp>
      <p:sp>
        <p:nvSpPr>
          <p:cNvPr id="5" name="Slide Number Placeholder 4"/>
          <p:cNvSpPr>
            <a:spLocks noGrp="1"/>
          </p:cNvSpPr>
          <p:nvPr>
            <p:ph type="sldNum" sz="quarter" idx="12"/>
          </p:nvPr>
        </p:nvSpPr>
        <p:spPr/>
        <p:txBody>
          <a:bodyPr/>
          <a:lstStyle/>
          <a:p>
            <a:fld id="{C932CDCB-4B29-F641-AE31-D4360F16EBC3}" type="slidenum">
              <a:rPr lang="en-US" smtClean="0"/>
              <a:t>4</a:t>
            </a:fld>
            <a:endParaRPr lang="en-US" dirty="0"/>
          </a:p>
        </p:txBody>
      </p:sp>
    </p:spTree>
    <p:extLst>
      <p:ext uri="{BB962C8B-B14F-4D97-AF65-F5344CB8AC3E}">
        <p14:creationId xmlns:p14="http://schemas.microsoft.com/office/powerpoint/2010/main" val="96613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4973" y="4695073"/>
            <a:ext cx="11121318" cy="60539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Chart 2"/>
          <p:cNvGraphicFramePr/>
          <p:nvPr>
            <p:extLst/>
          </p:nvPr>
        </p:nvGraphicFramePr>
        <p:xfrm>
          <a:off x="609440" y="1117601"/>
          <a:ext cx="10969943" cy="43071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pPr algn="l"/>
            <a:r>
              <a:rPr lang="en-US" dirty="0"/>
              <a:t>Satisfaction scores for VA Main are generally low, with the highest scores scoring just slightly above 60.</a:t>
            </a:r>
          </a:p>
        </p:txBody>
      </p:sp>
      <p:sp>
        <p:nvSpPr>
          <p:cNvPr id="11" name="Slide Number Placeholder 10"/>
          <p:cNvSpPr>
            <a:spLocks noGrp="1"/>
          </p:cNvSpPr>
          <p:nvPr>
            <p:ph type="sldNum" sz="quarter" idx="12"/>
          </p:nvPr>
        </p:nvSpPr>
        <p:spPr/>
        <p:txBody>
          <a:bodyPr/>
          <a:lstStyle/>
          <a:p>
            <a:fld id="{73F91077-C177-4994-B976-1D5B90E7EF18}" type="slidenum">
              <a:rPr lang="en-US" smtClean="0"/>
              <a:t>40</a:t>
            </a:fld>
            <a:endParaRPr lang="en-US"/>
          </a:p>
        </p:txBody>
      </p:sp>
      <p:sp>
        <p:nvSpPr>
          <p:cNvPr id="5" name="TextBox 4">
            <a:extLst>
              <a:ext uri="{FF2B5EF4-FFF2-40B4-BE49-F238E27FC236}">
                <a16:creationId xmlns:a16="http://schemas.microsoft.com/office/drawing/2014/main" id="{EFF7CD1C-0A5D-4745-814A-7E390441DE2D}"/>
              </a:ext>
            </a:extLst>
          </p:cNvPr>
          <p:cNvSpPr txBox="1"/>
          <p:nvPr/>
        </p:nvSpPr>
        <p:spPr>
          <a:xfrm>
            <a:off x="344082" y="5542866"/>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23</a:t>
            </a:r>
          </a:p>
        </p:txBody>
      </p:sp>
      <p:sp>
        <p:nvSpPr>
          <p:cNvPr id="9" name="TextBox 8">
            <a:extLst>
              <a:ext uri="{FF2B5EF4-FFF2-40B4-BE49-F238E27FC236}">
                <a16:creationId xmlns:a16="http://schemas.microsoft.com/office/drawing/2014/main" id="{556E1C6C-FAFC-4F89-9D61-8ECF04091F36}"/>
              </a:ext>
            </a:extLst>
          </p:cNvPr>
          <p:cNvSpPr txBox="1"/>
          <p:nvPr/>
        </p:nvSpPr>
        <p:spPr>
          <a:xfrm>
            <a:off x="1388107" y="5548049"/>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113</a:t>
            </a:r>
          </a:p>
        </p:txBody>
      </p:sp>
      <p:sp>
        <p:nvSpPr>
          <p:cNvPr id="10" name="TextBox 9">
            <a:extLst>
              <a:ext uri="{FF2B5EF4-FFF2-40B4-BE49-F238E27FC236}">
                <a16:creationId xmlns:a16="http://schemas.microsoft.com/office/drawing/2014/main" id="{28A231DE-84A2-46FC-987B-335C9C4B585A}"/>
              </a:ext>
            </a:extLst>
          </p:cNvPr>
          <p:cNvSpPr txBox="1"/>
          <p:nvPr/>
        </p:nvSpPr>
        <p:spPr>
          <a:xfrm>
            <a:off x="2467997" y="5542866"/>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98</a:t>
            </a:r>
          </a:p>
        </p:txBody>
      </p:sp>
      <p:sp>
        <p:nvSpPr>
          <p:cNvPr id="12" name="TextBox 11">
            <a:extLst>
              <a:ext uri="{FF2B5EF4-FFF2-40B4-BE49-F238E27FC236}">
                <a16:creationId xmlns:a16="http://schemas.microsoft.com/office/drawing/2014/main" id="{FD5DC650-FA11-4B58-8FD6-0DFCA837A518}"/>
              </a:ext>
            </a:extLst>
          </p:cNvPr>
          <p:cNvSpPr txBox="1"/>
          <p:nvPr/>
        </p:nvSpPr>
        <p:spPr>
          <a:xfrm>
            <a:off x="3468353" y="5538247"/>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77</a:t>
            </a:r>
          </a:p>
        </p:txBody>
      </p:sp>
      <p:sp>
        <p:nvSpPr>
          <p:cNvPr id="13" name="TextBox 12">
            <a:extLst>
              <a:ext uri="{FF2B5EF4-FFF2-40B4-BE49-F238E27FC236}">
                <a16:creationId xmlns:a16="http://schemas.microsoft.com/office/drawing/2014/main" id="{CEFF9792-8AAA-4A48-9CF5-5591DE59E377}"/>
              </a:ext>
            </a:extLst>
          </p:cNvPr>
          <p:cNvSpPr txBox="1"/>
          <p:nvPr/>
        </p:nvSpPr>
        <p:spPr>
          <a:xfrm>
            <a:off x="4467627" y="5542866"/>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90</a:t>
            </a:r>
          </a:p>
        </p:txBody>
      </p:sp>
      <p:sp>
        <p:nvSpPr>
          <p:cNvPr id="14" name="TextBox 13">
            <a:extLst>
              <a:ext uri="{FF2B5EF4-FFF2-40B4-BE49-F238E27FC236}">
                <a16:creationId xmlns:a16="http://schemas.microsoft.com/office/drawing/2014/main" id="{B6A08E4C-6021-4F91-8424-2550B7223822}"/>
              </a:ext>
            </a:extLst>
          </p:cNvPr>
          <p:cNvSpPr txBox="1"/>
          <p:nvPr/>
        </p:nvSpPr>
        <p:spPr>
          <a:xfrm>
            <a:off x="5502775" y="5538249"/>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74</a:t>
            </a:r>
          </a:p>
        </p:txBody>
      </p:sp>
      <p:sp>
        <p:nvSpPr>
          <p:cNvPr id="15" name="TextBox 14">
            <a:extLst>
              <a:ext uri="{FF2B5EF4-FFF2-40B4-BE49-F238E27FC236}">
                <a16:creationId xmlns:a16="http://schemas.microsoft.com/office/drawing/2014/main" id="{8349124C-18EA-4074-8BE4-7CAD488D5395}"/>
              </a:ext>
            </a:extLst>
          </p:cNvPr>
          <p:cNvSpPr txBox="1"/>
          <p:nvPr/>
        </p:nvSpPr>
        <p:spPr>
          <a:xfrm>
            <a:off x="6555314" y="5525025"/>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94</a:t>
            </a:r>
          </a:p>
        </p:txBody>
      </p:sp>
      <p:sp>
        <p:nvSpPr>
          <p:cNvPr id="16" name="TextBox 15">
            <a:extLst>
              <a:ext uri="{FF2B5EF4-FFF2-40B4-BE49-F238E27FC236}">
                <a16:creationId xmlns:a16="http://schemas.microsoft.com/office/drawing/2014/main" id="{B7CBEBCF-32CC-4604-AB57-AD3545CC2643}"/>
              </a:ext>
            </a:extLst>
          </p:cNvPr>
          <p:cNvSpPr txBox="1"/>
          <p:nvPr/>
        </p:nvSpPr>
        <p:spPr>
          <a:xfrm>
            <a:off x="7590457" y="5511801"/>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258</a:t>
            </a:r>
          </a:p>
        </p:txBody>
      </p:sp>
      <p:sp>
        <p:nvSpPr>
          <p:cNvPr id="17" name="TextBox 16">
            <a:extLst>
              <a:ext uri="{FF2B5EF4-FFF2-40B4-BE49-F238E27FC236}">
                <a16:creationId xmlns:a16="http://schemas.microsoft.com/office/drawing/2014/main" id="{52DC1984-4884-4A3A-BD76-6FAC91ABAB76}"/>
              </a:ext>
            </a:extLst>
          </p:cNvPr>
          <p:cNvSpPr txBox="1"/>
          <p:nvPr/>
        </p:nvSpPr>
        <p:spPr>
          <a:xfrm>
            <a:off x="8634845" y="5511172"/>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96</a:t>
            </a:r>
          </a:p>
        </p:txBody>
      </p:sp>
      <p:sp>
        <p:nvSpPr>
          <p:cNvPr id="18" name="TextBox 17">
            <a:extLst>
              <a:ext uri="{FF2B5EF4-FFF2-40B4-BE49-F238E27FC236}">
                <a16:creationId xmlns:a16="http://schemas.microsoft.com/office/drawing/2014/main" id="{D6CB2C43-9E86-44AE-89C6-7BFA5A8F2EED}"/>
              </a:ext>
            </a:extLst>
          </p:cNvPr>
          <p:cNvSpPr txBox="1"/>
          <p:nvPr/>
        </p:nvSpPr>
        <p:spPr>
          <a:xfrm>
            <a:off x="9686847" y="5510543"/>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106</a:t>
            </a:r>
          </a:p>
        </p:txBody>
      </p:sp>
      <p:sp>
        <p:nvSpPr>
          <p:cNvPr id="19" name="TextBox 18">
            <a:extLst>
              <a:ext uri="{FF2B5EF4-FFF2-40B4-BE49-F238E27FC236}">
                <a16:creationId xmlns:a16="http://schemas.microsoft.com/office/drawing/2014/main" id="{67B77C55-65F6-483D-85B6-005AFA879E47}"/>
              </a:ext>
            </a:extLst>
          </p:cNvPr>
          <p:cNvSpPr txBox="1"/>
          <p:nvPr/>
        </p:nvSpPr>
        <p:spPr>
          <a:xfrm>
            <a:off x="10740285" y="5509914"/>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91</a:t>
            </a:r>
          </a:p>
        </p:txBody>
      </p:sp>
      <p:sp>
        <p:nvSpPr>
          <p:cNvPr id="21" name="Footer Placeholder 3">
            <a:extLst>
              <a:ext uri="{FF2B5EF4-FFF2-40B4-BE49-F238E27FC236}">
                <a16:creationId xmlns:a16="http://schemas.microsoft.com/office/drawing/2014/main" id="{17193A53-4749-483F-BD2B-19B6EBE116D2}"/>
              </a:ext>
            </a:extLst>
          </p:cNvPr>
          <p:cNvSpPr>
            <a:spLocks noGrp="1"/>
          </p:cNvSpPr>
          <p:nvPr>
            <p:ph type="ftr" sz="quarter" idx="13"/>
          </p:nvPr>
        </p:nvSpPr>
        <p:spPr>
          <a:xfrm>
            <a:off x="1207732" y="6431598"/>
            <a:ext cx="9165461" cy="365125"/>
          </a:xfrm>
        </p:spPr>
        <p:txBody>
          <a:bodyPr/>
          <a:lstStyle/>
          <a:p>
            <a:r>
              <a:rPr lang="en-US" dirty="0"/>
              <a:t>May 25, 2017 to March 31, 2018</a:t>
            </a:r>
          </a:p>
        </p:txBody>
      </p:sp>
    </p:spTree>
    <p:extLst>
      <p:ext uri="{BB962C8B-B14F-4D97-AF65-F5344CB8AC3E}">
        <p14:creationId xmlns:p14="http://schemas.microsoft.com/office/powerpoint/2010/main" val="1435482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932CDCB-4B29-F641-AE31-D4360F16EBC3}" type="slidenum">
              <a:rPr lang="en-US" smtClean="0"/>
              <a:t>41</a:t>
            </a:fld>
            <a:endParaRPr lang="en-US" dirty="0"/>
          </a:p>
        </p:txBody>
      </p:sp>
      <p:cxnSp>
        <p:nvCxnSpPr>
          <p:cNvPr id="5" name="Straight Arrow Connector 4">
            <a:extLst/>
          </p:cNvPr>
          <p:cNvCxnSpPr>
            <a:cxnSpLocks/>
          </p:cNvCxnSpPr>
          <p:nvPr/>
        </p:nvCxnSpPr>
        <p:spPr>
          <a:xfrm flipV="1">
            <a:off x="332656" y="2109112"/>
            <a:ext cx="0" cy="29777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a:off x="967609" y="5618083"/>
            <a:ext cx="53201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01344" y="1753803"/>
            <a:ext cx="3166646" cy="276999"/>
          </a:xfrm>
          <a:prstGeom prst="rect">
            <a:avLst/>
          </a:prstGeom>
          <a:noFill/>
        </p:spPr>
        <p:txBody>
          <a:bodyPr wrap="square" rtlCol="0">
            <a:spAutoFit/>
          </a:bodyPr>
          <a:lstStyle/>
          <a:p>
            <a:pPr algn="ctr"/>
            <a:r>
              <a:rPr lang="en-US" sz="1200" dirty="0">
                <a:solidFill>
                  <a:schemeClr val="tx1">
                    <a:lumMod val="50000"/>
                    <a:lumOff val="50000"/>
                  </a:schemeClr>
                </a:solidFill>
              </a:rPr>
              <a:t>N</a:t>
            </a:r>
            <a:r>
              <a:rPr lang="uk-UA" sz="1200" dirty="0">
                <a:solidFill>
                  <a:schemeClr val="tx1">
                    <a:lumMod val="50000"/>
                    <a:lumOff val="50000"/>
                  </a:schemeClr>
                </a:solidFill>
              </a:rPr>
              <a:t>=</a:t>
            </a:r>
            <a:r>
              <a:rPr lang="en-US" sz="1200" dirty="0">
                <a:solidFill>
                  <a:schemeClr val="tx1">
                    <a:lumMod val="50000"/>
                    <a:lumOff val="50000"/>
                  </a:schemeClr>
                </a:solidFill>
              </a:rPr>
              <a:t>1,120</a:t>
            </a:r>
          </a:p>
        </p:txBody>
      </p:sp>
      <p:sp>
        <p:nvSpPr>
          <p:cNvPr id="20" name="Rectangle: Rounded Corners 18">
            <a:extLst>
              <a:ext uri="{FF2B5EF4-FFF2-40B4-BE49-F238E27FC236}">
                <a16:creationId xmlns:a16="http://schemas.microsoft.com/office/drawing/2014/main" id="{6B0203AC-E0B8-442E-970B-1939E7696C44}"/>
              </a:ext>
            </a:extLst>
          </p:cNvPr>
          <p:cNvSpPr/>
          <p:nvPr/>
        </p:nvSpPr>
        <p:spPr>
          <a:xfrm>
            <a:off x="7657614" y="2953417"/>
            <a:ext cx="3739147" cy="3509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Information Browsing</a:t>
            </a:r>
          </a:p>
        </p:txBody>
      </p:sp>
      <p:graphicFrame>
        <p:nvGraphicFramePr>
          <p:cNvPr id="23" name="Chart 22">
            <a:extLst>
              <a:ext uri="{FF2B5EF4-FFF2-40B4-BE49-F238E27FC236}">
                <a16:creationId xmlns:a16="http://schemas.microsoft.com/office/drawing/2014/main" id="{522F4254-2F38-48AD-BE26-4B62DDA364CB}"/>
              </a:ext>
            </a:extLst>
          </p:cNvPr>
          <p:cNvGraphicFramePr/>
          <p:nvPr>
            <p:extLst/>
          </p:nvPr>
        </p:nvGraphicFramePr>
        <p:xfrm>
          <a:off x="7325890" y="3340301"/>
          <a:ext cx="4402597" cy="1405390"/>
        </p:xfrm>
        <a:graphic>
          <a:graphicData uri="http://schemas.openxmlformats.org/drawingml/2006/chart">
            <c:chart xmlns:c="http://schemas.openxmlformats.org/drawingml/2006/chart" xmlns:r="http://schemas.openxmlformats.org/officeDocument/2006/relationships" r:id="rId3"/>
          </a:graphicData>
        </a:graphic>
      </p:graphicFrame>
      <p:sp>
        <p:nvSpPr>
          <p:cNvPr id="27" name="Rectangle: Rounded Corners 18">
            <a:extLst>
              <a:ext uri="{FF2B5EF4-FFF2-40B4-BE49-F238E27FC236}">
                <a16:creationId xmlns:a16="http://schemas.microsoft.com/office/drawing/2014/main" id="{5592ADA9-7C89-402D-B7F0-5206AC36A9EA}"/>
              </a:ext>
            </a:extLst>
          </p:cNvPr>
          <p:cNvSpPr/>
          <p:nvPr/>
        </p:nvSpPr>
        <p:spPr>
          <a:xfrm>
            <a:off x="7657616" y="4706295"/>
            <a:ext cx="3739147" cy="3509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Navigation</a:t>
            </a:r>
          </a:p>
        </p:txBody>
      </p:sp>
      <p:graphicFrame>
        <p:nvGraphicFramePr>
          <p:cNvPr id="28" name="Chart 27">
            <a:extLst>
              <a:ext uri="{FF2B5EF4-FFF2-40B4-BE49-F238E27FC236}">
                <a16:creationId xmlns:a16="http://schemas.microsoft.com/office/drawing/2014/main" id="{9B89E174-1C4F-4B07-8BDD-495E9902C93F}"/>
              </a:ext>
            </a:extLst>
          </p:cNvPr>
          <p:cNvGraphicFramePr/>
          <p:nvPr>
            <p:extLst/>
          </p:nvPr>
        </p:nvGraphicFramePr>
        <p:xfrm>
          <a:off x="7325892" y="5017853"/>
          <a:ext cx="4402597" cy="1405390"/>
        </p:xfrm>
        <a:graphic>
          <a:graphicData uri="http://schemas.openxmlformats.org/drawingml/2006/chart">
            <c:chart xmlns:c="http://schemas.openxmlformats.org/drawingml/2006/chart" xmlns:r="http://schemas.openxmlformats.org/officeDocument/2006/relationships" r:id="rId4"/>
          </a:graphicData>
        </a:graphic>
      </p:graphicFrame>
      <p:sp>
        <p:nvSpPr>
          <p:cNvPr id="24" name="Title 1">
            <a:extLst>
              <a:ext uri="{FF2B5EF4-FFF2-40B4-BE49-F238E27FC236}">
                <a16:creationId xmlns:a16="http://schemas.microsoft.com/office/drawing/2014/main" id="{C3924C02-399A-40B0-84C9-20FAD1403362}"/>
              </a:ext>
            </a:extLst>
          </p:cNvPr>
          <p:cNvSpPr>
            <a:spLocks noGrp="1"/>
          </p:cNvSpPr>
          <p:nvPr>
            <p:ph type="title"/>
          </p:nvPr>
        </p:nvSpPr>
        <p:spPr>
          <a:xfrm>
            <a:off x="609441" y="83227"/>
            <a:ext cx="10969943" cy="888608"/>
          </a:xfrm>
        </p:spPr>
        <p:txBody>
          <a:bodyPr/>
          <a:lstStyle/>
          <a:p>
            <a:pPr algn="l"/>
            <a:r>
              <a:rPr lang="en-US" dirty="0"/>
              <a:t>Information browsing has the lowest scoring overall questions, especially how well the blog features help visitors find things.</a:t>
            </a:r>
          </a:p>
        </p:txBody>
      </p:sp>
      <p:sp>
        <p:nvSpPr>
          <p:cNvPr id="13" name="Footer Placeholder 3">
            <a:extLst>
              <a:ext uri="{FF2B5EF4-FFF2-40B4-BE49-F238E27FC236}">
                <a16:creationId xmlns:a16="http://schemas.microsoft.com/office/drawing/2014/main" id="{3161A984-BA0A-407D-A811-3ADD47EF871F}"/>
              </a:ext>
            </a:extLst>
          </p:cNvPr>
          <p:cNvSpPr>
            <a:spLocks noGrp="1"/>
          </p:cNvSpPr>
          <p:nvPr>
            <p:ph type="ftr" sz="quarter" idx="13"/>
          </p:nvPr>
        </p:nvSpPr>
        <p:spPr>
          <a:xfrm>
            <a:off x="1207732" y="6431598"/>
            <a:ext cx="9165461" cy="365125"/>
          </a:xfrm>
        </p:spPr>
        <p:txBody>
          <a:bodyPr/>
          <a:lstStyle/>
          <a:p>
            <a:r>
              <a:rPr lang="en-US" dirty="0"/>
              <a:t>May 25, 2017 to March 31, 2018</a:t>
            </a:r>
          </a:p>
        </p:txBody>
      </p:sp>
      <p:pic>
        <p:nvPicPr>
          <p:cNvPr id="2050" name="Picture 2" descr="C:\Users\MATTHE~1.HED\AppData\Local\Temp\SNAGHTML1651b4f.PNG">
            <a:extLst>
              <a:ext uri="{FF2B5EF4-FFF2-40B4-BE49-F238E27FC236}">
                <a16:creationId xmlns:a16="http://schemas.microsoft.com/office/drawing/2014/main" id="{ED94E1CD-4DBC-42C9-8E23-594F75214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36" y="1955230"/>
            <a:ext cx="6257396" cy="35715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8">
            <a:extLst>
              <a:ext uri="{FF2B5EF4-FFF2-40B4-BE49-F238E27FC236}">
                <a16:creationId xmlns:a16="http://schemas.microsoft.com/office/drawing/2014/main" id="{FE8EA5AE-7FB0-4ECF-A075-EB7C7CA97A83}"/>
              </a:ext>
            </a:extLst>
          </p:cNvPr>
          <p:cNvSpPr/>
          <p:nvPr/>
        </p:nvSpPr>
        <p:spPr>
          <a:xfrm>
            <a:off x="7657612" y="1192896"/>
            <a:ext cx="3739147" cy="3509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Blog Content</a:t>
            </a:r>
          </a:p>
        </p:txBody>
      </p:sp>
      <p:graphicFrame>
        <p:nvGraphicFramePr>
          <p:cNvPr id="19" name="Chart 18">
            <a:extLst>
              <a:ext uri="{FF2B5EF4-FFF2-40B4-BE49-F238E27FC236}">
                <a16:creationId xmlns:a16="http://schemas.microsoft.com/office/drawing/2014/main" id="{F0B1EAF2-E02E-4B79-A0D4-663304F29F7B}"/>
              </a:ext>
            </a:extLst>
          </p:cNvPr>
          <p:cNvGraphicFramePr/>
          <p:nvPr>
            <p:extLst/>
          </p:nvPr>
        </p:nvGraphicFramePr>
        <p:xfrm>
          <a:off x="7325888" y="1543850"/>
          <a:ext cx="4402597" cy="140539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3551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075614" y="3253077"/>
            <a:ext cx="9601299" cy="686443"/>
            <a:chOff x="303742" y="1865223"/>
            <a:chExt cx="8306858" cy="686622"/>
          </a:xfrm>
        </p:grpSpPr>
        <p:cxnSp>
          <p:nvCxnSpPr>
            <p:cNvPr id="20" name="Straight Connector 19"/>
            <p:cNvCxnSpPr/>
            <p:nvPr/>
          </p:nvCxnSpPr>
          <p:spPr>
            <a:xfrm>
              <a:off x="1386840" y="2219047"/>
              <a:ext cx="7223760"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1" name="TextBox 1"/>
            <p:cNvSpPr txBox="1"/>
            <p:nvPr/>
          </p:nvSpPr>
          <p:spPr>
            <a:xfrm>
              <a:off x="303742" y="1865223"/>
              <a:ext cx="1144058" cy="686622"/>
            </a:xfrm>
            <a:prstGeom prst="rect">
              <a:avLst/>
            </a:prstGeom>
            <a:no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4000" b="1" dirty="0"/>
                <a:t>62</a:t>
              </a:r>
            </a:p>
          </p:txBody>
        </p:sp>
      </p:grpSp>
      <p:graphicFrame>
        <p:nvGraphicFramePr>
          <p:cNvPr id="16" name="Chart 15"/>
          <p:cNvGraphicFramePr/>
          <p:nvPr>
            <p:extLst/>
          </p:nvPr>
        </p:nvGraphicFramePr>
        <p:xfrm>
          <a:off x="2551030" y="2380280"/>
          <a:ext cx="8125883" cy="31929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Table 35"/>
          <p:cNvGraphicFramePr>
            <a:graphicFrameLocks noGrp="1"/>
          </p:cNvGraphicFramePr>
          <p:nvPr>
            <p:extLst/>
          </p:nvPr>
        </p:nvGraphicFramePr>
        <p:xfrm>
          <a:off x="1205848" y="1722969"/>
          <a:ext cx="9174258" cy="640056"/>
        </p:xfrm>
        <a:graphic>
          <a:graphicData uri="http://schemas.openxmlformats.org/drawingml/2006/table">
            <a:tbl>
              <a:tblPr firstRow="1" bandRow="1">
                <a:tableStyleId>{5C22544A-7EE6-4342-B048-85BDC9FD1C3A}</a:tableStyleId>
              </a:tblPr>
              <a:tblGrid>
                <a:gridCol w="1529043">
                  <a:extLst>
                    <a:ext uri="{9D8B030D-6E8A-4147-A177-3AD203B41FA5}">
                      <a16:colId xmlns:a16="http://schemas.microsoft.com/office/drawing/2014/main" val="20000"/>
                    </a:ext>
                  </a:extLst>
                </a:gridCol>
                <a:gridCol w="1529043">
                  <a:extLst>
                    <a:ext uri="{9D8B030D-6E8A-4147-A177-3AD203B41FA5}">
                      <a16:colId xmlns:a16="http://schemas.microsoft.com/office/drawing/2014/main" val="20001"/>
                    </a:ext>
                  </a:extLst>
                </a:gridCol>
                <a:gridCol w="1529043">
                  <a:extLst>
                    <a:ext uri="{9D8B030D-6E8A-4147-A177-3AD203B41FA5}">
                      <a16:colId xmlns:a16="http://schemas.microsoft.com/office/drawing/2014/main" val="20002"/>
                    </a:ext>
                  </a:extLst>
                </a:gridCol>
                <a:gridCol w="1529043">
                  <a:extLst>
                    <a:ext uri="{9D8B030D-6E8A-4147-A177-3AD203B41FA5}">
                      <a16:colId xmlns:a16="http://schemas.microsoft.com/office/drawing/2014/main" val="20003"/>
                    </a:ext>
                  </a:extLst>
                </a:gridCol>
                <a:gridCol w="1529043">
                  <a:extLst>
                    <a:ext uri="{9D8B030D-6E8A-4147-A177-3AD203B41FA5}">
                      <a16:colId xmlns:a16="http://schemas.microsoft.com/office/drawing/2014/main" val="20004"/>
                    </a:ext>
                  </a:extLst>
                </a:gridCol>
                <a:gridCol w="1529043">
                  <a:extLst>
                    <a:ext uri="{9D8B030D-6E8A-4147-A177-3AD203B41FA5}">
                      <a16:colId xmlns:a16="http://schemas.microsoft.com/office/drawing/2014/main" val="20005"/>
                    </a:ext>
                  </a:extLst>
                </a:gridCol>
              </a:tblGrid>
              <a:tr h="518025">
                <a:tc>
                  <a:txBody>
                    <a:bodyPr/>
                    <a:lstStyle/>
                    <a:p>
                      <a:pPr algn="ctr"/>
                      <a:endParaRPr lang="en-US" sz="1200" b="1" dirty="0">
                        <a:solidFill>
                          <a:schemeClr val="tx2"/>
                        </a:solidFill>
                      </a:endParaRPr>
                    </a:p>
                  </a:txBody>
                  <a:tcPr marL="91416" marR="91416" marT="45708" marB="45708"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00000"/>
                        </a:lnSpc>
                      </a:pPr>
                      <a:r>
                        <a:rPr lang="en-US" sz="1200" b="1" dirty="0">
                          <a:solidFill>
                            <a:schemeClr val="tx2"/>
                          </a:solidFill>
                        </a:rPr>
                        <a:t>ForeSee Website Index</a:t>
                      </a: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Public Sector - Desktop</a:t>
                      </a: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Federal Government - Desktop</a:t>
                      </a: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Portal - Desktop</a:t>
                      </a:r>
                      <a:endParaRPr lang="en-US" sz="1200" b="1" baseline="0" dirty="0">
                        <a:solidFill>
                          <a:schemeClr val="tx2"/>
                        </a:solidFill>
                      </a:endParaRP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lnSpc>
                          <a:spcPct val="100000"/>
                        </a:lnSpc>
                      </a:pPr>
                      <a:r>
                        <a:rPr lang="en-US" sz="1200" b="1" dirty="0">
                          <a:solidFill>
                            <a:schemeClr val="tx2"/>
                          </a:solidFill>
                        </a:rPr>
                        <a:t>Informational (General) - Desktop</a:t>
                      </a:r>
                      <a:endParaRPr lang="en-US" sz="1200" b="1" baseline="0" dirty="0">
                        <a:solidFill>
                          <a:schemeClr val="tx2"/>
                        </a:solidFill>
                      </a:endParaRPr>
                    </a:p>
                  </a:txBody>
                  <a:tcPr marL="91416" marR="91416" marT="45708" marB="45708"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en-US" dirty="0"/>
              <a:t>The VA Vantage Point blog scores well below average for all relevant satisfaction benchmarks.</a:t>
            </a:r>
          </a:p>
        </p:txBody>
      </p:sp>
      <p:sp>
        <p:nvSpPr>
          <p:cNvPr id="3" name="Slide Number Placeholder 2"/>
          <p:cNvSpPr>
            <a:spLocks noGrp="1"/>
          </p:cNvSpPr>
          <p:nvPr>
            <p:ph type="sldNum" sz="quarter" idx="12"/>
          </p:nvPr>
        </p:nvSpPr>
        <p:spPr/>
        <p:txBody>
          <a:bodyPr/>
          <a:lstStyle/>
          <a:p>
            <a:fld id="{73F91077-C177-4994-B976-1D5B90E7EF18}" type="slidenum">
              <a:rPr lang="en-US" smtClean="0"/>
              <a:t>42</a:t>
            </a:fld>
            <a:endParaRPr lang="en-US" dirty="0"/>
          </a:p>
        </p:txBody>
      </p:sp>
      <p:sp>
        <p:nvSpPr>
          <p:cNvPr id="25" name="TextBox 1"/>
          <p:cNvSpPr txBox="1"/>
          <p:nvPr/>
        </p:nvSpPr>
        <p:spPr>
          <a:xfrm>
            <a:off x="355230" y="5609186"/>
            <a:ext cx="2193172" cy="28283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b="1" dirty="0">
                <a:solidFill>
                  <a:schemeClr val="accent6"/>
                </a:solidFill>
                <a:sym typeface="Wingdings 2" panose="05020102010507070707" pitchFamily="18" charset="2"/>
              </a:rPr>
              <a:t>  BENCHMARK </a:t>
            </a:r>
            <a:r>
              <a:rPr lang="en-US" b="1" dirty="0">
                <a:solidFill>
                  <a:schemeClr val="accent6"/>
                </a:solidFill>
              </a:rPr>
              <a:t>AVERAGE</a:t>
            </a:r>
          </a:p>
        </p:txBody>
      </p:sp>
      <p:sp>
        <p:nvSpPr>
          <p:cNvPr id="29" name="TextBox 1"/>
          <p:cNvSpPr txBox="1"/>
          <p:nvPr/>
        </p:nvSpPr>
        <p:spPr>
          <a:xfrm>
            <a:off x="2778968" y="5156029"/>
            <a:ext cx="543089" cy="19254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dirty="0">
                <a:solidFill>
                  <a:schemeClr val="bg1">
                    <a:lumMod val="50000"/>
                  </a:schemeClr>
                </a:solidFill>
              </a:rPr>
              <a:t>MIN</a:t>
            </a:r>
          </a:p>
        </p:txBody>
      </p:sp>
      <p:sp>
        <p:nvSpPr>
          <p:cNvPr id="26" name="TextBox 1"/>
          <p:cNvSpPr txBox="1"/>
          <p:nvPr/>
        </p:nvSpPr>
        <p:spPr>
          <a:xfrm>
            <a:off x="2778968" y="2382785"/>
            <a:ext cx="543089" cy="19254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dirty="0">
                <a:solidFill>
                  <a:schemeClr val="bg1">
                    <a:lumMod val="50000"/>
                  </a:schemeClr>
                </a:solidFill>
              </a:rPr>
              <a:t>MAX</a:t>
            </a:r>
          </a:p>
        </p:txBody>
      </p:sp>
      <p:sp>
        <p:nvSpPr>
          <p:cNvPr id="27" name="Rectangle 26"/>
          <p:cNvSpPr/>
          <p:nvPr/>
        </p:nvSpPr>
        <p:spPr>
          <a:xfrm>
            <a:off x="3506494" y="1161290"/>
            <a:ext cx="5175839" cy="369236"/>
          </a:xfrm>
          <a:prstGeom prst="rect">
            <a:avLst/>
          </a:prstGeom>
        </p:spPr>
        <p:txBody>
          <a:bodyPr wrap="square">
            <a:spAutoFit/>
          </a:bodyPr>
          <a:lstStyle/>
          <a:p>
            <a:pPr algn="ctr"/>
            <a:r>
              <a:rPr lang="en-US" sz="1799" dirty="0">
                <a:cs typeface="Arial" pitchFamily="34" charset="0"/>
              </a:rPr>
              <a:t>Satisfaction Benchmarks: March 2018</a:t>
            </a:r>
          </a:p>
        </p:txBody>
      </p:sp>
      <p:sp>
        <p:nvSpPr>
          <p:cNvPr id="5" name="TextBox 4">
            <a:extLst>
              <a:ext uri="{FF2B5EF4-FFF2-40B4-BE49-F238E27FC236}">
                <a16:creationId xmlns:a16="http://schemas.microsoft.com/office/drawing/2014/main" id="{EC9319AE-9F0A-4D2B-9C16-D5C4B18B77F1}"/>
              </a:ext>
            </a:extLst>
          </p:cNvPr>
          <p:cNvSpPr txBox="1"/>
          <p:nvPr/>
        </p:nvSpPr>
        <p:spPr>
          <a:xfrm>
            <a:off x="289275" y="3039182"/>
            <a:ext cx="2038214" cy="338554"/>
          </a:xfrm>
          <a:prstGeom prst="rect">
            <a:avLst/>
          </a:prstGeom>
          <a:noFill/>
        </p:spPr>
        <p:txBody>
          <a:bodyPr wrap="square" rtlCol="0">
            <a:spAutoFit/>
          </a:bodyPr>
          <a:lstStyle/>
          <a:p>
            <a:pPr algn="r"/>
            <a:r>
              <a:rPr lang="en-US" sz="1600" dirty="0">
                <a:solidFill>
                  <a:schemeClr val="bg1">
                    <a:lumMod val="50000"/>
                  </a:schemeClr>
                </a:solidFill>
              </a:rPr>
              <a:t>VA Vantage Point</a:t>
            </a:r>
          </a:p>
        </p:txBody>
      </p:sp>
    </p:spTree>
    <p:extLst>
      <p:ext uri="{BB962C8B-B14F-4D97-AF65-F5344CB8AC3E}">
        <p14:creationId xmlns:p14="http://schemas.microsoft.com/office/powerpoint/2010/main" val="407731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Appendix - Glossary of ForeSee Terminology</a:t>
            </a:r>
          </a:p>
        </p:txBody>
      </p:sp>
      <p:sp>
        <p:nvSpPr>
          <p:cNvPr id="3" name="Slide Number Placeholder 2"/>
          <p:cNvSpPr>
            <a:spLocks noGrp="1"/>
          </p:cNvSpPr>
          <p:nvPr>
            <p:ph type="sldNum" sz="quarter" idx="12"/>
          </p:nvPr>
        </p:nvSpPr>
        <p:spPr/>
        <p:txBody>
          <a:bodyPr/>
          <a:lstStyle/>
          <a:p>
            <a:fld id="{C932CDCB-4B29-F641-AE31-D4360F16EBC3}" type="slidenum">
              <a:rPr lang="en-US" smtClean="0"/>
              <a:t>43</a:t>
            </a:fld>
            <a:endParaRPr lang="en-US" dirty="0"/>
          </a:p>
        </p:txBody>
      </p:sp>
      <p:sp>
        <p:nvSpPr>
          <p:cNvPr id="10" name="Rectangle 5"/>
          <p:cNvSpPr>
            <a:spLocks noChangeArrowheads="1"/>
          </p:cNvSpPr>
          <p:nvPr/>
        </p:nvSpPr>
        <p:spPr bwMode="auto">
          <a:xfrm>
            <a:off x="609441" y="1057275"/>
            <a:ext cx="5561555" cy="5157350"/>
          </a:xfrm>
          <a:prstGeom prst="rect">
            <a:avLst/>
          </a:prstGeom>
          <a:noFill/>
          <a:ln w="9525">
            <a:noFill/>
            <a:miter lim="800000"/>
            <a:headEnd/>
            <a:tailEnd/>
          </a:ln>
        </p:spPr>
        <p:txBody>
          <a:bodyPr/>
          <a:lstStyle/>
          <a:p>
            <a:pPr>
              <a:lnSpc>
                <a:spcPct val="110000"/>
              </a:lnSpc>
              <a:spcBef>
                <a:spcPts val="1200"/>
              </a:spcBef>
            </a:pPr>
            <a:r>
              <a:rPr lang="en-US" sz="1100" b="1" dirty="0">
                <a:solidFill>
                  <a:schemeClr val="accent5"/>
                </a:solidFill>
                <a:ea typeface="ＭＳ Ｐゴシック" pitchFamily="-108" charset="-128"/>
                <a:cs typeface="Arial" pitchFamily="34" charset="0"/>
              </a:rPr>
              <a:t>The ForeSee </a:t>
            </a:r>
            <a:r>
              <a:rPr lang="en-US" sz="1100" b="1" dirty="0">
                <a:solidFill>
                  <a:schemeClr val="accent5"/>
                </a:solidFill>
              </a:rPr>
              <a:t>® CXA</a:t>
            </a:r>
            <a:r>
              <a:rPr lang="en-US" sz="1100" b="1" baseline="30000" dirty="0">
                <a:solidFill>
                  <a:schemeClr val="accent5"/>
                </a:solidFill>
              </a:rPr>
              <a:t>SM</a:t>
            </a:r>
            <a:r>
              <a:rPr lang="en-US" sz="1100" b="1" dirty="0">
                <a:solidFill>
                  <a:schemeClr val="accent5"/>
                </a:solidFill>
              </a:rPr>
              <a:t> </a:t>
            </a:r>
            <a:r>
              <a:rPr lang="en-US" sz="1100" b="1" dirty="0">
                <a:solidFill>
                  <a:schemeClr val="accent5"/>
                </a:solidFill>
                <a:ea typeface="ＭＳ Ｐゴシック" pitchFamily="-108" charset="-128"/>
                <a:cs typeface="Arial" pitchFamily="34" charset="0"/>
              </a:rPr>
              <a:t>Methodology: </a:t>
            </a:r>
            <a:r>
              <a:rPr lang="en-US" sz="1100" dirty="0"/>
              <a:t>The ForeSee CXA methodology is an advanced statistical engine proven by years of research that measures the customer experience and utilizes cause-and-effect modeling to radically change the way that organizations make strategic investments and decisions for better bottom-line results. Backed by three decades of rigorous scientific research, ForeSee CXA methodology has a rich heritage of highly diagnostic performance measurements coupled with sensitive improvement prescriptions and powerful prognostic capabilities.</a:t>
            </a:r>
            <a:endParaRPr lang="en-US" sz="1100" dirty="0">
              <a:ea typeface="ＭＳ Ｐゴシック" pitchFamily="-108" charset="-128"/>
              <a:cs typeface="Arial" pitchFamily="34" charset="0"/>
            </a:endParaRPr>
          </a:p>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Custom Questions</a:t>
            </a:r>
            <a:r>
              <a:rPr lang="en-US" sz="1100" dirty="0">
                <a:solidFill>
                  <a:srgbClr val="136AD5"/>
                </a:solidFill>
                <a:ea typeface="ＭＳ Ｐゴシック" pitchFamily="-108" charset="-128"/>
                <a:cs typeface="Arial" pitchFamily="34" charset="0"/>
              </a:rPr>
              <a:t>: </a:t>
            </a:r>
            <a:r>
              <a:rPr lang="en-US" sz="1100" dirty="0">
                <a:ea typeface="ＭＳ Ｐゴシック" pitchFamily="-108" charset="-128"/>
                <a:cs typeface="Arial" pitchFamily="34" charset="0"/>
              </a:rPr>
              <a:t>Each Customer Satisfaction Survey includes two different types of questions: model questions and custom questions. Custom questions are unique to each survey and can take a variety of different forms, including radio buttons, drop-down menus, check boxes, and open-ended text. The custom question responses are </a:t>
            </a:r>
            <a:r>
              <a:rPr lang="en-US" sz="1100" u="sng" dirty="0">
                <a:ea typeface="ＭＳ Ｐゴシック" pitchFamily="-108" charset="-128"/>
                <a:cs typeface="Arial" pitchFamily="34" charset="0"/>
              </a:rPr>
              <a:t>not</a:t>
            </a:r>
            <a:r>
              <a:rPr lang="en-US" sz="1100" dirty="0">
                <a:ea typeface="ＭＳ Ｐゴシック" pitchFamily="-108" charset="-128"/>
                <a:cs typeface="Arial" pitchFamily="34" charset="0"/>
              </a:rPr>
              <a:t> used to derive the results using the ForeSee CXA methodology; so custom question results are reported separately in the Online Reporting Facility. Custom questions provide an excellent opportunity for data segment analysis. </a:t>
            </a:r>
          </a:p>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Elements</a:t>
            </a:r>
            <a:r>
              <a:rPr lang="en-US" sz="1100" dirty="0">
                <a:solidFill>
                  <a:schemeClr val="accent5"/>
                </a:solidFill>
                <a:ea typeface="ＭＳ Ｐゴシック" pitchFamily="-108" charset="-128"/>
                <a:cs typeface="Arial" pitchFamily="34" charset="0"/>
              </a:rPr>
              <a:t>: </a:t>
            </a:r>
            <a:r>
              <a:rPr lang="en-US" sz="1100" dirty="0">
                <a:ea typeface="ＭＳ Ｐゴシック" pitchFamily="-108" charset="-128"/>
                <a:cs typeface="Arial" pitchFamily="34" charset="0"/>
              </a:rPr>
              <a:t>An element is a measure of the customer's experience with a defined and manageable property of a website (e.g., Look and Feel, Navigation, etc.). It is composed of several survey items that provide performance ratings about various aspects of the customer's experience with the website property being measured. The separate ratings are combined as part of the modeling process into a summary score reflecting the overall experience of the customer with the website property. </a:t>
            </a:r>
          </a:p>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Random Sampling</a:t>
            </a:r>
            <a:r>
              <a:rPr lang="en-US" sz="1100" dirty="0">
                <a:solidFill>
                  <a:schemeClr val="accent5"/>
                </a:solidFill>
                <a:ea typeface="ＭＳ Ｐゴシック" pitchFamily="-108" charset="-128"/>
                <a:cs typeface="Arial" pitchFamily="34" charset="0"/>
              </a:rPr>
              <a:t>: </a:t>
            </a:r>
            <a:r>
              <a:rPr lang="en-US" sz="1100" dirty="0">
                <a:ea typeface="ＭＳ Ｐゴシック" pitchFamily="-108" charset="-128"/>
                <a:cs typeface="Arial" pitchFamily="34" charset="0"/>
              </a:rPr>
              <a:t>We use a Sampling Percentage to determine the proportion of site visitors that will receive a survey invitation on your site.  We try to attain a good balance between collecting enough information to provide you with in-depth analysis, while remaining unobtrusive to your site visitors.</a:t>
            </a:r>
          </a:p>
          <a:p>
            <a:pPr eaLnBrk="0" hangingPunct="0">
              <a:lnSpc>
                <a:spcPct val="110000"/>
              </a:lnSpc>
              <a:spcBef>
                <a:spcPts val="1200"/>
              </a:spcBef>
              <a:buClr>
                <a:srgbClr val="FF0000"/>
              </a:buClr>
            </a:pPr>
            <a:r>
              <a:rPr lang="en-US" sz="1100" dirty="0">
                <a:ea typeface="ＭＳ Ｐゴシック" pitchFamily="-108" charset="-128"/>
                <a:cs typeface="Arial" pitchFamily="34" charset="0"/>
              </a:rPr>
              <a:t> </a:t>
            </a:r>
          </a:p>
        </p:txBody>
      </p:sp>
      <p:sp>
        <p:nvSpPr>
          <p:cNvPr id="11" name="Rectangle 5"/>
          <p:cNvSpPr>
            <a:spLocks noChangeArrowheads="1"/>
          </p:cNvSpPr>
          <p:nvPr/>
        </p:nvSpPr>
        <p:spPr bwMode="auto">
          <a:xfrm>
            <a:off x="6312609" y="1057275"/>
            <a:ext cx="5266775" cy="5157350"/>
          </a:xfrm>
          <a:prstGeom prst="rect">
            <a:avLst/>
          </a:prstGeom>
          <a:noFill/>
          <a:ln w="9525">
            <a:noFill/>
            <a:miter lim="800000"/>
            <a:headEnd/>
            <a:tailEnd/>
          </a:ln>
        </p:spPr>
        <p:txBody>
          <a:bodyPr/>
          <a:lstStyle/>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Impact</a:t>
            </a:r>
            <a:r>
              <a:rPr lang="en-US" sz="1100" dirty="0">
                <a:solidFill>
                  <a:srgbClr val="136AD5"/>
                </a:solidFill>
                <a:ea typeface="ＭＳ Ｐゴシック" pitchFamily="-108" charset="-128"/>
                <a:cs typeface="Arial" pitchFamily="34" charset="0"/>
              </a:rPr>
              <a:t>: </a:t>
            </a:r>
            <a:r>
              <a:rPr lang="en-US" sz="1100" dirty="0">
                <a:ea typeface="ＭＳ Ｐゴシック" pitchFamily="-108" charset="-128"/>
                <a:cs typeface="Arial" pitchFamily="34" charset="0"/>
              </a:rPr>
              <a:t>Impact is the numeric representation of the cause-and-effect relationship between an element (e.g., Site Navigation) and customer satisfaction or customer satisfaction and a future behavior (e.g., Likelihood to Purchase). An </a:t>
            </a:r>
            <a:r>
              <a:rPr lang="en-US" sz="1100" i="1" dirty="0">
                <a:ea typeface="ＭＳ Ｐゴシック" pitchFamily="-108" charset="-128"/>
                <a:cs typeface="Arial" pitchFamily="34" charset="0"/>
              </a:rPr>
              <a:t>impact</a:t>
            </a:r>
            <a:r>
              <a:rPr lang="en-US" sz="1100" dirty="0">
                <a:ea typeface="ＭＳ Ｐゴシック" pitchFamily="-108" charset="-128"/>
                <a:cs typeface="Arial" pitchFamily="34" charset="0"/>
              </a:rPr>
              <a:t> represents the increase in customer satisfaction resulting from a 5-point increase in an element score. For example, if the impact of Site Navigation is 1.2, then a 5-point increase in Site Navigation’s score would lead to an increase in customer satisfaction by 1.2 points. </a:t>
            </a:r>
          </a:p>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Loyalty Factor</a:t>
            </a:r>
            <a:r>
              <a:rPr lang="en-US" sz="1100" dirty="0">
                <a:solidFill>
                  <a:schemeClr val="accent5"/>
                </a:solidFill>
                <a:ea typeface="ＭＳ Ｐゴシック" pitchFamily="-108" charset="-128"/>
                <a:cs typeface="Arial" pitchFamily="34" charset="0"/>
              </a:rPr>
              <a:t>: </a:t>
            </a:r>
            <a:r>
              <a:rPr lang="en-US" sz="1100" dirty="0">
                <a:ea typeface="ＭＳ Ｐゴシック" pitchFamily="-108" charset="-128"/>
                <a:cs typeface="Arial" pitchFamily="34" charset="0"/>
              </a:rPr>
              <a:t>The Loyalty Factor is a number that establishes how many pages with survey code a site visitor must visit before they are eligible to receive a survey.  Loyalty Factors are utilized to ensure that respondents have experienced enough of a site before completing the Customer Satisfaction Survey. </a:t>
            </a:r>
          </a:p>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Model Questions</a:t>
            </a:r>
            <a:r>
              <a:rPr lang="en-US" sz="1100" dirty="0">
                <a:solidFill>
                  <a:schemeClr val="accent5"/>
                </a:solidFill>
                <a:ea typeface="ＭＳ Ｐゴシック" pitchFamily="-108" charset="-128"/>
                <a:cs typeface="Arial" pitchFamily="34" charset="0"/>
              </a:rPr>
              <a:t>: </a:t>
            </a:r>
            <a:r>
              <a:rPr lang="en-US" sz="1100" dirty="0">
                <a:ea typeface="ＭＳ Ｐゴシック" pitchFamily="-108" charset="-128"/>
                <a:cs typeface="Arial" pitchFamily="34" charset="0"/>
              </a:rPr>
              <a:t>In order to utilize the ForeSee CXA methodology to calculate Satisfaction and Future Behavior scores and impacts, ForeSee asks standard model questions. These model questions are targeted toward the key Elements (i.e., “main areas”) of the site that drive customer satisfaction (e.g., Functionality, Navigation, Product Browsing, etc.), Overall Satisfaction, and Future Behaviors such as Likelihood to Recommend or Likelihood to Purchase. </a:t>
            </a:r>
          </a:p>
          <a:p>
            <a:pPr eaLnBrk="0" hangingPunct="0">
              <a:lnSpc>
                <a:spcPct val="110000"/>
              </a:lnSpc>
              <a:spcBef>
                <a:spcPts val="1200"/>
              </a:spcBef>
              <a:buClr>
                <a:srgbClr val="FF0000"/>
              </a:buClr>
            </a:pPr>
            <a:r>
              <a:rPr lang="en-US" sz="1100" b="1" dirty="0">
                <a:solidFill>
                  <a:schemeClr val="accent5"/>
                </a:solidFill>
                <a:ea typeface="ＭＳ Ｐゴシック" pitchFamily="-108" charset="-128"/>
                <a:cs typeface="Arial" pitchFamily="34" charset="0"/>
              </a:rPr>
              <a:t>Future Behaviors</a:t>
            </a:r>
            <a:r>
              <a:rPr lang="en-US" sz="1100" dirty="0">
                <a:solidFill>
                  <a:schemeClr val="accent5"/>
                </a:solidFill>
                <a:ea typeface="ＭＳ Ｐゴシック" pitchFamily="-108" charset="-128"/>
                <a:cs typeface="Arial" pitchFamily="34" charset="0"/>
              </a:rPr>
              <a:t>: </a:t>
            </a:r>
            <a:r>
              <a:rPr lang="en-US" sz="1100" dirty="0">
                <a:ea typeface="ＭＳ Ｐゴシック" pitchFamily="-108" charset="-128"/>
                <a:cs typeface="Arial" pitchFamily="34" charset="0"/>
              </a:rPr>
              <a:t>Future Behaviors are the things you want your customers to do more of as a result of visiting your website, such as recommend your site to others or complete a purchase. The cause-and-effect ForeSee CXA  methodology enables us to quantify the impact that improving satisfaction with your site would have on increasing future behaviors such as site visitors’ likelihood to recommend your site. </a:t>
            </a:r>
          </a:p>
          <a:p>
            <a:pPr eaLnBrk="0" hangingPunct="0">
              <a:lnSpc>
                <a:spcPct val="110000"/>
              </a:lnSpc>
              <a:spcBef>
                <a:spcPts val="1200"/>
              </a:spcBef>
              <a:buClr>
                <a:srgbClr val="FF0000"/>
              </a:buClr>
            </a:pPr>
            <a:endParaRPr lang="en-US" sz="1100" dirty="0">
              <a:ea typeface="ＭＳ Ｐゴシック" pitchFamily="-108" charset="-128"/>
              <a:cs typeface="Arial" pitchFamily="34" charset="0"/>
            </a:endParaRPr>
          </a:p>
        </p:txBody>
      </p:sp>
    </p:spTree>
    <p:extLst>
      <p:ext uri="{BB962C8B-B14F-4D97-AF65-F5344CB8AC3E}">
        <p14:creationId xmlns:p14="http://schemas.microsoft.com/office/powerpoint/2010/main" val="1361637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Appendix – Benchmark Participants</a:t>
            </a:r>
          </a:p>
        </p:txBody>
      </p:sp>
      <p:sp>
        <p:nvSpPr>
          <p:cNvPr id="3" name="Slide Number Placeholder 2"/>
          <p:cNvSpPr>
            <a:spLocks noGrp="1"/>
          </p:cNvSpPr>
          <p:nvPr>
            <p:ph type="sldNum" sz="quarter" idx="12"/>
          </p:nvPr>
        </p:nvSpPr>
        <p:spPr/>
        <p:txBody>
          <a:bodyPr/>
          <a:lstStyle/>
          <a:p>
            <a:fld id="{C932CDCB-4B29-F641-AE31-D4360F16EBC3}" type="slidenum">
              <a:rPr lang="en-US" smtClean="0"/>
              <a:t>44</a:t>
            </a:fld>
            <a:endParaRPr lang="en-US" dirty="0"/>
          </a:p>
        </p:txBody>
      </p:sp>
      <p:pic>
        <p:nvPicPr>
          <p:cNvPr id="2" name="Picture 1">
            <a:extLst>
              <a:ext uri="{FF2B5EF4-FFF2-40B4-BE49-F238E27FC236}">
                <a16:creationId xmlns:a16="http://schemas.microsoft.com/office/drawing/2014/main" id="{4F93E288-F5EC-4CD2-8CC8-BD0E709BBD35}"/>
              </a:ext>
            </a:extLst>
          </p:cNvPr>
          <p:cNvPicPr>
            <a:picLocks noChangeAspect="1"/>
          </p:cNvPicPr>
          <p:nvPr/>
        </p:nvPicPr>
        <p:blipFill>
          <a:blip r:embed="rId3"/>
          <a:stretch>
            <a:fillRect/>
          </a:stretch>
        </p:blipFill>
        <p:spPr>
          <a:xfrm>
            <a:off x="1081389" y="1074193"/>
            <a:ext cx="2095238" cy="304762"/>
          </a:xfrm>
          <a:prstGeom prst="rect">
            <a:avLst/>
          </a:prstGeom>
        </p:spPr>
      </p:pic>
      <p:pic>
        <p:nvPicPr>
          <p:cNvPr id="4" name="Picture 3">
            <a:extLst>
              <a:ext uri="{FF2B5EF4-FFF2-40B4-BE49-F238E27FC236}">
                <a16:creationId xmlns:a16="http://schemas.microsoft.com/office/drawing/2014/main" id="{E62BD205-BDC1-42DD-A92E-0141DD0832CE}"/>
              </a:ext>
            </a:extLst>
          </p:cNvPr>
          <p:cNvPicPr>
            <a:picLocks noChangeAspect="1"/>
          </p:cNvPicPr>
          <p:nvPr/>
        </p:nvPicPr>
        <p:blipFill>
          <a:blip r:embed="rId4"/>
          <a:stretch>
            <a:fillRect/>
          </a:stretch>
        </p:blipFill>
        <p:spPr>
          <a:xfrm>
            <a:off x="1113459" y="1382517"/>
            <a:ext cx="8472993" cy="4965530"/>
          </a:xfrm>
          <a:prstGeom prst="rect">
            <a:avLst/>
          </a:prstGeom>
        </p:spPr>
      </p:pic>
    </p:spTree>
    <p:extLst>
      <p:ext uri="{BB962C8B-B14F-4D97-AF65-F5344CB8AC3E}">
        <p14:creationId xmlns:p14="http://schemas.microsoft.com/office/powerpoint/2010/main" val="944957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Appendix – Benchmark Participants</a:t>
            </a:r>
          </a:p>
        </p:txBody>
      </p:sp>
      <p:sp>
        <p:nvSpPr>
          <p:cNvPr id="3" name="Slide Number Placeholder 2"/>
          <p:cNvSpPr>
            <a:spLocks noGrp="1"/>
          </p:cNvSpPr>
          <p:nvPr>
            <p:ph type="sldNum" sz="quarter" idx="12"/>
          </p:nvPr>
        </p:nvSpPr>
        <p:spPr/>
        <p:txBody>
          <a:bodyPr/>
          <a:lstStyle/>
          <a:p>
            <a:fld id="{C932CDCB-4B29-F641-AE31-D4360F16EBC3}" type="slidenum">
              <a:rPr lang="en-US" smtClean="0"/>
              <a:t>45</a:t>
            </a:fld>
            <a:endParaRPr lang="en-US" dirty="0"/>
          </a:p>
        </p:txBody>
      </p:sp>
      <p:pic>
        <p:nvPicPr>
          <p:cNvPr id="2" name="Picture 1">
            <a:extLst>
              <a:ext uri="{FF2B5EF4-FFF2-40B4-BE49-F238E27FC236}">
                <a16:creationId xmlns:a16="http://schemas.microsoft.com/office/drawing/2014/main" id="{4F93E288-F5EC-4CD2-8CC8-BD0E709BBD35}"/>
              </a:ext>
            </a:extLst>
          </p:cNvPr>
          <p:cNvPicPr>
            <a:picLocks noChangeAspect="1"/>
          </p:cNvPicPr>
          <p:nvPr/>
        </p:nvPicPr>
        <p:blipFill>
          <a:blip r:embed="rId3"/>
          <a:stretch>
            <a:fillRect/>
          </a:stretch>
        </p:blipFill>
        <p:spPr>
          <a:xfrm>
            <a:off x="1081389" y="1074193"/>
            <a:ext cx="2095238" cy="304762"/>
          </a:xfrm>
          <a:prstGeom prst="rect">
            <a:avLst/>
          </a:prstGeom>
        </p:spPr>
      </p:pic>
      <p:pic>
        <p:nvPicPr>
          <p:cNvPr id="6" name="Picture 5">
            <a:extLst>
              <a:ext uri="{FF2B5EF4-FFF2-40B4-BE49-F238E27FC236}">
                <a16:creationId xmlns:a16="http://schemas.microsoft.com/office/drawing/2014/main" id="{5FA1A41E-4A79-4383-BA04-7A85AB35E1A4}"/>
              </a:ext>
            </a:extLst>
          </p:cNvPr>
          <p:cNvPicPr>
            <a:picLocks noChangeAspect="1"/>
          </p:cNvPicPr>
          <p:nvPr/>
        </p:nvPicPr>
        <p:blipFill>
          <a:blip r:embed="rId4"/>
          <a:stretch>
            <a:fillRect/>
          </a:stretch>
        </p:blipFill>
        <p:spPr>
          <a:xfrm>
            <a:off x="122797" y="1378956"/>
            <a:ext cx="11882390" cy="4819542"/>
          </a:xfrm>
          <a:prstGeom prst="rect">
            <a:avLst/>
          </a:prstGeom>
        </p:spPr>
      </p:pic>
    </p:spTree>
    <p:extLst>
      <p:ext uri="{BB962C8B-B14F-4D97-AF65-F5344CB8AC3E}">
        <p14:creationId xmlns:p14="http://schemas.microsoft.com/office/powerpoint/2010/main" val="2502653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Appendix – Benchmark Participants</a:t>
            </a:r>
          </a:p>
        </p:txBody>
      </p:sp>
      <p:sp>
        <p:nvSpPr>
          <p:cNvPr id="3" name="Slide Number Placeholder 2"/>
          <p:cNvSpPr>
            <a:spLocks noGrp="1"/>
          </p:cNvSpPr>
          <p:nvPr>
            <p:ph type="sldNum" sz="quarter" idx="12"/>
          </p:nvPr>
        </p:nvSpPr>
        <p:spPr/>
        <p:txBody>
          <a:bodyPr/>
          <a:lstStyle/>
          <a:p>
            <a:fld id="{C932CDCB-4B29-F641-AE31-D4360F16EBC3}" type="slidenum">
              <a:rPr lang="en-US" smtClean="0"/>
              <a:t>46</a:t>
            </a:fld>
            <a:endParaRPr lang="en-US" dirty="0"/>
          </a:p>
        </p:txBody>
      </p:sp>
      <p:pic>
        <p:nvPicPr>
          <p:cNvPr id="4" name="Picture 3">
            <a:extLst>
              <a:ext uri="{FF2B5EF4-FFF2-40B4-BE49-F238E27FC236}">
                <a16:creationId xmlns:a16="http://schemas.microsoft.com/office/drawing/2014/main" id="{53A15554-8B7C-4D67-9624-2E6B596CC95F}"/>
              </a:ext>
            </a:extLst>
          </p:cNvPr>
          <p:cNvPicPr>
            <a:picLocks noChangeAspect="1"/>
          </p:cNvPicPr>
          <p:nvPr/>
        </p:nvPicPr>
        <p:blipFill>
          <a:blip r:embed="rId3"/>
          <a:stretch>
            <a:fillRect/>
          </a:stretch>
        </p:blipFill>
        <p:spPr>
          <a:xfrm>
            <a:off x="113071" y="1094503"/>
            <a:ext cx="11962682" cy="4678866"/>
          </a:xfrm>
          <a:prstGeom prst="rect">
            <a:avLst/>
          </a:prstGeom>
        </p:spPr>
      </p:pic>
    </p:spTree>
    <p:extLst>
      <p:ext uri="{BB962C8B-B14F-4D97-AF65-F5344CB8AC3E}">
        <p14:creationId xmlns:p14="http://schemas.microsoft.com/office/powerpoint/2010/main" val="3021852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Understanding Impacts</a:t>
            </a:r>
          </a:p>
        </p:txBody>
      </p:sp>
      <p:sp>
        <p:nvSpPr>
          <p:cNvPr id="57" name="Text Box 53"/>
          <p:cNvSpPr txBox="1">
            <a:spLocks noChangeArrowheads="1"/>
          </p:cNvSpPr>
          <p:nvPr/>
        </p:nvSpPr>
        <p:spPr bwMode="auto">
          <a:xfrm>
            <a:off x="8462075" y="3549174"/>
            <a:ext cx="3161654" cy="1877437"/>
          </a:xfrm>
          <a:prstGeom prst="rect">
            <a:avLst/>
          </a:prstGeom>
          <a:solidFill>
            <a:schemeClr val="bg1">
              <a:lumMod val="95000"/>
            </a:schemeClr>
          </a:solidFill>
          <a:ln w="28575">
            <a:noFill/>
            <a:miter lim="800000"/>
            <a:headEnd/>
            <a:tailEnd/>
          </a:ln>
        </p:spPr>
        <p:txBody>
          <a:bodyPr wrap="square" lIns="182880" tIns="182880" rIns="182880" bIns="182880">
            <a:spAutoFit/>
          </a:bodyPr>
          <a:lstStyle/>
          <a:p>
            <a:pPr>
              <a:defRPr/>
            </a:pPr>
            <a:r>
              <a:rPr lang="en-US" sz="1400" dirty="0">
                <a:latin typeface="Arial" pitchFamily="34" charset="0"/>
                <a:ea typeface="ＭＳ Ｐゴシック" pitchFamily="1" charset="-128"/>
                <a:cs typeface="Arial" pitchFamily="34" charset="0"/>
              </a:rPr>
              <a:t>The rate of change between an element and satisfaction is represented by an </a:t>
            </a:r>
            <a:r>
              <a:rPr lang="en-US" sz="1400" u="sng" dirty="0">
                <a:latin typeface="Arial" pitchFamily="34" charset="0"/>
                <a:ea typeface="ＭＳ Ｐゴシック" pitchFamily="1" charset="-128"/>
                <a:cs typeface="Arial" pitchFamily="34" charset="0"/>
              </a:rPr>
              <a:t>Impact</a:t>
            </a:r>
            <a:r>
              <a:rPr lang="en-US" sz="1400" dirty="0">
                <a:latin typeface="Arial" pitchFamily="34" charset="0"/>
                <a:ea typeface="ＭＳ Ｐゴシック" pitchFamily="1" charset="-128"/>
                <a:cs typeface="Arial" pitchFamily="34" charset="0"/>
              </a:rPr>
              <a:t>. In simple terms, an impact can be understood as something like a slope of a line defining the relationship between two variables.</a:t>
            </a:r>
          </a:p>
        </p:txBody>
      </p:sp>
      <p:pic>
        <p:nvPicPr>
          <p:cNvPr id="2" name="Picture 1"/>
          <p:cNvPicPr>
            <a:picLocks noChangeAspect="1"/>
          </p:cNvPicPr>
          <p:nvPr/>
        </p:nvPicPr>
        <p:blipFill>
          <a:blip r:embed="rId3"/>
          <a:stretch>
            <a:fillRect/>
          </a:stretch>
        </p:blipFill>
        <p:spPr>
          <a:xfrm>
            <a:off x="1548469" y="1100974"/>
            <a:ext cx="6519169" cy="5113377"/>
          </a:xfrm>
          <a:prstGeom prst="rect">
            <a:avLst/>
          </a:prstGeom>
        </p:spPr>
      </p:pic>
      <p:sp>
        <p:nvSpPr>
          <p:cNvPr id="4" name="Slide Number Placeholder 3"/>
          <p:cNvSpPr>
            <a:spLocks noGrp="1"/>
          </p:cNvSpPr>
          <p:nvPr>
            <p:ph type="sldNum" sz="quarter" idx="12"/>
          </p:nvPr>
        </p:nvSpPr>
        <p:spPr/>
        <p:txBody>
          <a:bodyPr/>
          <a:lstStyle/>
          <a:p>
            <a:fld id="{CB98E7DF-C46C-4A8F-BC68-9A250228FCD5}" type="slidenum">
              <a:rPr lang="en-US" smtClean="0"/>
              <a:t>47</a:t>
            </a:fld>
            <a:endParaRPr lang="en-US" dirty="0"/>
          </a:p>
        </p:txBody>
      </p:sp>
    </p:spTree>
    <p:extLst>
      <p:ext uri="{BB962C8B-B14F-4D97-AF65-F5344CB8AC3E}">
        <p14:creationId xmlns:p14="http://schemas.microsoft.com/office/powerpoint/2010/main" val="190015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
          <p:cNvSpPr txBox="1">
            <a:spLocks noChangeArrowheads="1"/>
          </p:cNvSpPr>
          <p:nvPr/>
        </p:nvSpPr>
        <p:spPr bwMode="auto">
          <a:xfrm>
            <a:off x="1414732" y="4920645"/>
            <a:ext cx="8980098" cy="742063"/>
          </a:xfrm>
          <a:prstGeom prst="rect">
            <a:avLst/>
          </a:prstGeom>
          <a:noFill/>
          <a:ln w="9525">
            <a:noFill/>
            <a:miter lim="800000"/>
            <a:headEnd/>
            <a:tailEnd/>
          </a:ln>
        </p:spPr>
        <p:txBody>
          <a:bodyPr wrap="square">
            <a:spAutoFit/>
          </a:bodyPr>
          <a:lstStyle/>
          <a:p>
            <a:pPr marL="119063" indent="-119063">
              <a:lnSpc>
                <a:spcPct val="150000"/>
              </a:lnSpc>
            </a:pPr>
            <a:r>
              <a:rPr lang="en-US" sz="1500" b="1" dirty="0">
                <a:solidFill>
                  <a:srgbClr val="151515"/>
                </a:solidFill>
                <a:cs typeface="Arial" pitchFamily="34" charset="0"/>
              </a:rPr>
              <a:t>Analysis of the visitor experience will enable your organization to understand…</a:t>
            </a:r>
          </a:p>
          <a:p>
            <a:pPr>
              <a:lnSpc>
                <a:spcPct val="150000"/>
              </a:lnSpc>
              <a:buClr>
                <a:srgbClr val="FF0000"/>
              </a:buClr>
            </a:pPr>
            <a:r>
              <a:rPr lang="en-US" sz="1500" b="1" dirty="0">
                <a:solidFill>
                  <a:schemeClr val="accent1"/>
                </a:solidFill>
                <a:cs typeface="Arial" pitchFamily="34" charset="0"/>
              </a:rPr>
              <a:t>How are you doing? </a:t>
            </a:r>
          </a:p>
        </p:txBody>
      </p:sp>
      <p:pic>
        <p:nvPicPr>
          <p:cNvPr id="8" name="Picture 2" descr="C:\Users\kathleen.porter\Documents\foresee-satisfaction-multichannel-print-final_1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8841"/>
          <a:stretch/>
        </p:blipFill>
        <p:spPr bwMode="auto">
          <a:xfrm>
            <a:off x="2896489" y="2107746"/>
            <a:ext cx="6235262" cy="2336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p:cNvSpPr txBox="1">
            <a:spLocks noChangeArrowheads="1"/>
          </p:cNvSpPr>
          <p:nvPr/>
        </p:nvSpPr>
        <p:spPr bwMode="auto">
          <a:xfrm>
            <a:off x="1302334" y="1191008"/>
            <a:ext cx="9584156" cy="584775"/>
          </a:xfrm>
          <a:prstGeom prst="rect">
            <a:avLst/>
          </a:prstGeom>
          <a:noFill/>
          <a:ln w="9525">
            <a:noFill/>
            <a:miter lim="800000"/>
            <a:headEnd/>
            <a:tailEnd/>
          </a:ln>
        </p:spPr>
        <p:txBody>
          <a:bodyPr wrap="square">
            <a:spAutoFit/>
          </a:bodyPr>
          <a:lstStyle/>
          <a:p>
            <a:pPr marL="0" lvl="1" indent="-119063"/>
            <a:r>
              <a:rPr lang="en-US" sz="1600" b="1" dirty="0">
                <a:solidFill>
                  <a:schemeClr val="tx2"/>
                </a:solidFill>
              </a:rPr>
              <a:t>ForeSee applies proven science and technology to the measurement and analysis of the visitor experience through the lens of visitor satisfaction.</a:t>
            </a:r>
            <a:endParaRPr lang="en-US" sz="1600" dirty="0">
              <a:solidFill>
                <a:schemeClr val="tx2"/>
              </a:solidFill>
              <a:cs typeface="Arial" pitchFamily="34" charset="0"/>
            </a:endParaRPr>
          </a:p>
        </p:txBody>
      </p:sp>
      <p:cxnSp>
        <p:nvCxnSpPr>
          <p:cNvPr id="12" name="Straight Arrow Connector 11"/>
          <p:cNvCxnSpPr>
            <a:cxnSpLocks/>
          </p:cNvCxnSpPr>
          <p:nvPr/>
        </p:nvCxnSpPr>
        <p:spPr bwMode="auto">
          <a:xfrm>
            <a:off x="4678856" y="3251508"/>
            <a:ext cx="463947" cy="0"/>
          </a:xfrm>
          <a:prstGeom prst="straightConnector1">
            <a:avLst/>
          </a:prstGeom>
          <a:solidFill>
            <a:schemeClr val="accent1"/>
          </a:solidFill>
          <a:ln w="76200" cap="flat" cmpd="sng" algn="ctr">
            <a:solidFill>
              <a:schemeClr val="accent1"/>
            </a:solidFill>
            <a:prstDash val="solid"/>
            <a:round/>
            <a:headEnd type="none" w="med" len="med"/>
            <a:tailEnd type="triangle" w="med" len="med"/>
          </a:ln>
          <a:effectLst/>
        </p:spPr>
      </p:cxnSp>
      <p:cxnSp>
        <p:nvCxnSpPr>
          <p:cNvPr id="14" name="Straight Arrow Connector 13"/>
          <p:cNvCxnSpPr>
            <a:cxnSpLocks/>
          </p:cNvCxnSpPr>
          <p:nvPr/>
        </p:nvCxnSpPr>
        <p:spPr bwMode="auto">
          <a:xfrm>
            <a:off x="6907357" y="3244615"/>
            <a:ext cx="463947" cy="0"/>
          </a:xfrm>
          <a:prstGeom prst="straightConnector1">
            <a:avLst/>
          </a:prstGeom>
          <a:solidFill>
            <a:schemeClr val="accent1"/>
          </a:solidFill>
          <a:ln w="76200" cap="flat" cmpd="sng" algn="ctr">
            <a:solidFill>
              <a:schemeClr val="accent1"/>
            </a:solidFill>
            <a:prstDash val="solid"/>
            <a:round/>
            <a:headEnd type="none" w="med" len="med"/>
            <a:tailEnd type="triangle" w="med" len="med"/>
          </a:ln>
          <a:effectLst/>
        </p:spPr>
      </p:cxnSp>
      <p:cxnSp>
        <p:nvCxnSpPr>
          <p:cNvPr id="22" name="Straight Connector 21"/>
          <p:cNvCxnSpPr/>
          <p:nvPr/>
        </p:nvCxnSpPr>
        <p:spPr bwMode="auto">
          <a:xfrm>
            <a:off x="1414732" y="4649638"/>
            <a:ext cx="8843479" cy="65237"/>
          </a:xfrm>
          <a:prstGeom prst="line">
            <a:avLst/>
          </a:prstGeom>
          <a:solidFill>
            <a:schemeClr val="accent1"/>
          </a:solidFill>
          <a:ln w="19050" cap="rnd" cmpd="sng" algn="ctr">
            <a:solidFill>
              <a:schemeClr val="bg1">
                <a:lumMod val="75000"/>
              </a:schemeClr>
            </a:solidFill>
            <a:prstDash val="solid"/>
            <a:round/>
            <a:headEnd type="none" w="med" len="med"/>
            <a:tailEnd type="none" w="med" len="med"/>
          </a:ln>
          <a:effectLst/>
        </p:spPr>
      </p:cxnSp>
      <p:sp>
        <p:nvSpPr>
          <p:cNvPr id="23" name="Text Box 5"/>
          <p:cNvSpPr txBox="1">
            <a:spLocks noChangeArrowheads="1"/>
          </p:cNvSpPr>
          <p:nvPr/>
        </p:nvSpPr>
        <p:spPr bwMode="auto">
          <a:xfrm>
            <a:off x="4873506" y="5266893"/>
            <a:ext cx="2441812" cy="395814"/>
          </a:xfrm>
          <a:prstGeom prst="rect">
            <a:avLst/>
          </a:prstGeom>
          <a:noFill/>
          <a:ln w="9525">
            <a:noFill/>
            <a:miter lim="800000"/>
            <a:headEnd/>
            <a:tailEnd/>
          </a:ln>
        </p:spPr>
        <p:txBody>
          <a:bodyPr wrap="square">
            <a:spAutoFit/>
          </a:bodyPr>
          <a:lstStyle/>
          <a:p>
            <a:pPr>
              <a:lnSpc>
                <a:spcPct val="150000"/>
              </a:lnSpc>
              <a:buClr>
                <a:srgbClr val="FF0000"/>
              </a:buClr>
            </a:pPr>
            <a:r>
              <a:rPr lang="en-US" sz="1500" b="1" dirty="0">
                <a:solidFill>
                  <a:schemeClr val="accent1"/>
                </a:solidFill>
                <a:cs typeface="Arial" pitchFamily="34" charset="0"/>
              </a:rPr>
              <a:t>What should you do?</a:t>
            </a:r>
          </a:p>
        </p:txBody>
      </p:sp>
      <p:sp>
        <p:nvSpPr>
          <p:cNvPr id="24" name="Text Box 5"/>
          <p:cNvSpPr txBox="1">
            <a:spLocks noChangeArrowheads="1"/>
          </p:cNvSpPr>
          <p:nvPr/>
        </p:nvSpPr>
        <p:spPr bwMode="auto">
          <a:xfrm>
            <a:off x="8147565" y="5313060"/>
            <a:ext cx="2310219" cy="395814"/>
          </a:xfrm>
          <a:prstGeom prst="rect">
            <a:avLst/>
          </a:prstGeom>
          <a:noFill/>
          <a:ln w="9525">
            <a:noFill/>
            <a:miter lim="800000"/>
            <a:headEnd/>
            <a:tailEnd/>
          </a:ln>
        </p:spPr>
        <p:txBody>
          <a:bodyPr wrap="square">
            <a:spAutoFit/>
          </a:bodyPr>
          <a:lstStyle/>
          <a:p>
            <a:pPr marL="119063" indent="-119063">
              <a:lnSpc>
                <a:spcPct val="150000"/>
              </a:lnSpc>
            </a:pPr>
            <a:r>
              <a:rPr lang="en-US" sz="1500" b="1" dirty="0">
                <a:solidFill>
                  <a:schemeClr val="accent1"/>
                </a:solidFill>
                <a:cs typeface="Arial" pitchFamily="34" charset="0"/>
              </a:rPr>
              <a:t>Why should you do it?</a:t>
            </a:r>
          </a:p>
        </p:txBody>
      </p:sp>
      <p:sp>
        <p:nvSpPr>
          <p:cNvPr id="4" name="Slide Number Placeholder 3"/>
          <p:cNvSpPr>
            <a:spLocks noGrp="1"/>
          </p:cNvSpPr>
          <p:nvPr>
            <p:ph type="sldNum" sz="quarter" idx="12"/>
          </p:nvPr>
        </p:nvSpPr>
        <p:spPr/>
        <p:txBody>
          <a:bodyPr/>
          <a:lstStyle/>
          <a:p>
            <a:fld id="{EB5131EF-D618-5347-8462-43F33F2C84D1}" type="slidenum">
              <a:rPr lang="en-US" smtClean="0">
                <a:solidFill>
                  <a:srgbClr val="4D4D4F">
                    <a:tint val="75000"/>
                  </a:srgbClr>
                </a:solidFill>
              </a:rPr>
              <a:pPr/>
              <a:t>5</a:t>
            </a:fld>
            <a:endParaRPr lang="en-US" dirty="0">
              <a:solidFill>
                <a:srgbClr val="4D4D4F">
                  <a:tint val="75000"/>
                </a:srgbClr>
              </a:solidFill>
            </a:endParaRPr>
          </a:p>
        </p:txBody>
      </p:sp>
      <p:sp>
        <p:nvSpPr>
          <p:cNvPr id="19" name="Title 1">
            <a:extLst>
              <a:ext uri="{FF2B5EF4-FFF2-40B4-BE49-F238E27FC236}">
                <a16:creationId xmlns:a16="http://schemas.microsoft.com/office/drawing/2014/main" id="{290F83D9-EEFB-4B09-853C-7BD78F92BCF0}"/>
              </a:ext>
            </a:extLst>
          </p:cNvPr>
          <p:cNvSpPr txBox="1">
            <a:spLocks/>
          </p:cNvSpPr>
          <p:nvPr/>
        </p:nvSpPr>
        <p:spPr>
          <a:xfrm>
            <a:off x="609441" y="83227"/>
            <a:ext cx="10969943" cy="888608"/>
          </a:xfrm>
          <a:prstGeom prst="rect">
            <a:avLst/>
          </a:prstGeom>
        </p:spPr>
        <p:txBody>
          <a:bodyPr anchor="b"/>
          <a:lstStyle>
            <a:lvl1pPr algn="ctr" defTabSz="609493" rtl="0" eaLnBrk="1" latinLnBrk="0" hangingPunct="1">
              <a:lnSpc>
                <a:spcPct val="90000"/>
              </a:lnSpc>
              <a:spcBef>
                <a:spcPct val="0"/>
              </a:spcBef>
              <a:buNone/>
              <a:defRPr sz="2900" b="1" kern="1200">
                <a:solidFill>
                  <a:schemeClr val="tx1"/>
                </a:solidFill>
                <a:latin typeface="+mj-lt"/>
                <a:ea typeface="+mj-ea"/>
                <a:cs typeface="+mj-cs"/>
              </a:defRPr>
            </a:lvl1pPr>
          </a:lstStyle>
          <a:p>
            <a:pPr algn="l"/>
            <a:endParaRPr lang="en-US" dirty="0"/>
          </a:p>
        </p:txBody>
      </p:sp>
      <p:sp>
        <p:nvSpPr>
          <p:cNvPr id="25" name="Title 1">
            <a:extLst>
              <a:ext uri="{FF2B5EF4-FFF2-40B4-BE49-F238E27FC236}">
                <a16:creationId xmlns:a16="http://schemas.microsoft.com/office/drawing/2014/main" id="{15D6C320-CEBE-4557-97F4-3FCAC436AF1A}"/>
              </a:ext>
            </a:extLst>
          </p:cNvPr>
          <p:cNvSpPr txBox="1">
            <a:spLocks/>
          </p:cNvSpPr>
          <p:nvPr/>
        </p:nvSpPr>
        <p:spPr>
          <a:xfrm>
            <a:off x="761841" y="235627"/>
            <a:ext cx="10969943" cy="888608"/>
          </a:xfrm>
          <a:prstGeom prst="rect">
            <a:avLst/>
          </a:prstGeom>
        </p:spPr>
        <p:txBody>
          <a:bodyPr anchor="b"/>
          <a:lstStyle>
            <a:lvl1pPr algn="ctr" defTabSz="609493" rtl="0" eaLnBrk="1" latinLnBrk="0" hangingPunct="1">
              <a:lnSpc>
                <a:spcPct val="90000"/>
              </a:lnSpc>
              <a:spcBef>
                <a:spcPct val="0"/>
              </a:spcBef>
              <a:buNone/>
              <a:defRPr sz="2900" b="1" kern="1200">
                <a:solidFill>
                  <a:schemeClr val="tx1"/>
                </a:solidFill>
                <a:latin typeface="+mj-lt"/>
                <a:ea typeface="+mj-ea"/>
                <a:cs typeface="+mj-cs"/>
              </a:defRPr>
            </a:lvl1pPr>
          </a:lstStyle>
          <a:p>
            <a:pPr algn="l"/>
            <a:r>
              <a:rPr lang="en-US" sz="2600" dirty="0"/>
              <a:t>ForeSee Methodology</a:t>
            </a:r>
          </a:p>
        </p:txBody>
      </p:sp>
    </p:spTree>
    <p:extLst>
      <p:ext uri="{BB962C8B-B14F-4D97-AF65-F5344CB8AC3E}">
        <p14:creationId xmlns:p14="http://schemas.microsoft.com/office/powerpoint/2010/main" val="137834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43034" y="1116983"/>
            <a:ext cx="2566817" cy="4682496"/>
          </a:xfrm>
          <a:prstGeom prst="rect">
            <a:avLst/>
          </a:prstGeom>
          <a:effectLst>
            <a:outerShdw blurRad="127000" algn="ctr" rotWithShape="0">
              <a:prstClr val="black">
                <a:alpha val="40000"/>
              </a:prstClr>
            </a:outerShdw>
          </a:effectLst>
        </p:spPr>
      </p:pic>
      <p:sp>
        <p:nvSpPr>
          <p:cNvPr id="29" name="Title 28"/>
          <p:cNvSpPr>
            <a:spLocks noGrp="1"/>
          </p:cNvSpPr>
          <p:nvPr>
            <p:ph type="title"/>
          </p:nvPr>
        </p:nvSpPr>
        <p:spPr/>
        <p:txBody>
          <a:bodyPr>
            <a:normAutofit/>
          </a:bodyPr>
          <a:lstStyle/>
          <a:p>
            <a:r>
              <a:rPr lang="en-US" dirty="0"/>
              <a:t>Capturing the Voice of Visitor</a:t>
            </a:r>
          </a:p>
        </p:txBody>
      </p:sp>
      <p:sp>
        <p:nvSpPr>
          <p:cNvPr id="7" name="Slide Number Placeholder 6"/>
          <p:cNvSpPr>
            <a:spLocks noGrp="1"/>
          </p:cNvSpPr>
          <p:nvPr>
            <p:ph type="sldNum" sz="quarter" idx="12"/>
          </p:nvPr>
        </p:nvSpPr>
        <p:spPr/>
        <p:txBody>
          <a:bodyPr/>
          <a:lstStyle/>
          <a:p>
            <a:fld id="{EB5131EF-D618-5347-8462-43F33F2C84D1}" type="slidenum">
              <a:rPr lang="en-US" smtClean="0"/>
              <a:pPr/>
              <a:t>6</a:t>
            </a:fld>
            <a:endParaRPr lang="en-US" dirty="0"/>
          </a:p>
        </p:txBody>
      </p:sp>
      <p:sp>
        <p:nvSpPr>
          <p:cNvPr id="11" name="TextBox 10"/>
          <p:cNvSpPr txBox="1"/>
          <p:nvPr/>
        </p:nvSpPr>
        <p:spPr>
          <a:xfrm>
            <a:off x="9105500" y="1500691"/>
            <a:ext cx="2657413" cy="584775"/>
          </a:xfrm>
          <a:prstGeom prst="rect">
            <a:avLst/>
          </a:prstGeom>
          <a:noFill/>
        </p:spPr>
        <p:txBody>
          <a:bodyPr wrap="square" rtlCol="0">
            <a:spAutoFit/>
          </a:bodyPr>
          <a:lstStyle/>
          <a:p>
            <a:r>
              <a:rPr lang="en-US" sz="1600" dirty="0"/>
              <a:t>Visitor is on the department of Veterans Affairs website</a:t>
            </a:r>
          </a:p>
        </p:txBody>
      </p:sp>
      <p:sp>
        <p:nvSpPr>
          <p:cNvPr id="12" name="TextBox 11"/>
          <p:cNvSpPr txBox="1"/>
          <p:nvPr/>
        </p:nvSpPr>
        <p:spPr>
          <a:xfrm>
            <a:off x="9135751" y="2466614"/>
            <a:ext cx="2743200" cy="830997"/>
          </a:xfrm>
          <a:prstGeom prst="rect">
            <a:avLst/>
          </a:prstGeom>
          <a:noFill/>
        </p:spPr>
        <p:txBody>
          <a:bodyPr wrap="square" rtlCol="0">
            <a:spAutoFit/>
          </a:bodyPr>
          <a:lstStyle/>
          <a:p>
            <a:r>
              <a:rPr lang="en-US" sz="1600" dirty="0"/>
              <a:t>Visitor is shown an invite </a:t>
            </a:r>
          </a:p>
          <a:p>
            <a:pPr marL="288925"/>
            <a:r>
              <a:rPr lang="en-US" sz="1600" dirty="0"/>
              <a:t>4 pages</a:t>
            </a:r>
          </a:p>
          <a:p>
            <a:pPr marL="288925"/>
            <a:r>
              <a:rPr lang="en-US" sz="1600" dirty="0"/>
              <a:t>1.35% sample</a:t>
            </a:r>
          </a:p>
        </p:txBody>
      </p:sp>
      <p:sp>
        <p:nvSpPr>
          <p:cNvPr id="13" name="TextBox 12"/>
          <p:cNvSpPr txBox="1"/>
          <p:nvPr/>
        </p:nvSpPr>
        <p:spPr>
          <a:xfrm>
            <a:off x="9170497" y="3754930"/>
            <a:ext cx="2743200" cy="584775"/>
          </a:xfrm>
          <a:prstGeom prst="rect">
            <a:avLst/>
          </a:prstGeom>
          <a:noFill/>
        </p:spPr>
        <p:txBody>
          <a:bodyPr wrap="square" rtlCol="0">
            <a:spAutoFit/>
          </a:bodyPr>
          <a:lstStyle/>
          <a:p>
            <a:r>
              <a:rPr lang="en-US" sz="1600" dirty="0"/>
              <a:t>Accepting the invite loads hidden tracker window</a:t>
            </a:r>
          </a:p>
        </p:txBody>
      </p:sp>
      <p:sp>
        <p:nvSpPr>
          <p:cNvPr id="14" name="TextBox 13"/>
          <p:cNvSpPr txBox="1"/>
          <p:nvPr/>
        </p:nvSpPr>
        <p:spPr>
          <a:xfrm>
            <a:off x="9170497" y="4821449"/>
            <a:ext cx="2408887" cy="584775"/>
          </a:xfrm>
          <a:prstGeom prst="rect">
            <a:avLst/>
          </a:prstGeom>
          <a:noFill/>
        </p:spPr>
        <p:txBody>
          <a:bodyPr wrap="square" rtlCol="0">
            <a:spAutoFit/>
          </a:bodyPr>
          <a:lstStyle/>
          <a:p>
            <a:r>
              <a:rPr lang="en-US" sz="1600" dirty="0"/>
              <a:t>Survey goes to front when the site is exited</a:t>
            </a:r>
          </a:p>
        </p:txBody>
      </p:sp>
      <p:sp>
        <p:nvSpPr>
          <p:cNvPr id="15" name="Oval 14"/>
          <p:cNvSpPr/>
          <p:nvPr/>
        </p:nvSpPr>
        <p:spPr>
          <a:xfrm>
            <a:off x="8421447" y="1480214"/>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6" name="TextBox 15"/>
          <p:cNvSpPr txBox="1"/>
          <p:nvPr/>
        </p:nvSpPr>
        <p:spPr>
          <a:xfrm>
            <a:off x="8530735" y="1545081"/>
            <a:ext cx="356188" cy="461665"/>
          </a:xfrm>
          <a:prstGeom prst="rect">
            <a:avLst/>
          </a:prstGeom>
          <a:noFill/>
          <a:ln>
            <a:noFill/>
          </a:ln>
        </p:spPr>
        <p:txBody>
          <a:bodyPr wrap="none" rtlCol="0">
            <a:spAutoFit/>
          </a:bodyPr>
          <a:lstStyle/>
          <a:p>
            <a:r>
              <a:rPr lang="en-US" sz="2400" dirty="0">
                <a:solidFill>
                  <a:schemeClr val="bg1"/>
                </a:solidFill>
              </a:rPr>
              <a:t>1</a:t>
            </a:r>
          </a:p>
        </p:txBody>
      </p:sp>
      <p:sp>
        <p:nvSpPr>
          <p:cNvPr id="17" name="Oval 16"/>
          <p:cNvSpPr/>
          <p:nvPr/>
        </p:nvSpPr>
        <p:spPr>
          <a:xfrm>
            <a:off x="8460168" y="2481479"/>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8" name="TextBox 17"/>
          <p:cNvSpPr txBox="1"/>
          <p:nvPr/>
        </p:nvSpPr>
        <p:spPr>
          <a:xfrm>
            <a:off x="8572116" y="2533760"/>
            <a:ext cx="356188" cy="461665"/>
          </a:xfrm>
          <a:prstGeom prst="rect">
            <a:avLst/>
          </a:prstGeom>
          <a:noFill/>
          <a:ln>
            <a:noFill/>
          </a:ln>
        </p:spPr>
        <p:txBody>
          <a:bodyPr wrap="none" rtlCol="0">
            <a:spAutoFit/>
          </a:bodyPr>
          <a:lstStyle/>
          <a:p>
            <a:r>
              <a:rPr lang="en-US" sz="2400" dirty="0">
                <a:solidFill>
                  <a:schemeClr val="bg1"/>
                </a:solidFill>
              </a:rPr>
              <a:t>2</a:t>
            </a:r>
          </a:p>
        </p:txBody>
      </p:sp>
      <p:sp>
        <p:nvSpPr>
          <p:cNvPr id="19" name="Oval 18"/>
          <p:cNvSpPr/>
          <p:nvPr/>
        </p:nvSpPr>
        <p:spPr>
          <a:xfrm>
            <a:off x="8431678" y="3732752"/>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0" name="TextBox 19"/>
          <p:cNvSpPr txBox="1"/>
          <p:nvPr/>
        </p:nvSpPr>
        <p:spPr>
          <a:xfrm>
            <a:off x="8550087" y="3806085"/>
            <a:ext cx="356188" cy="461665"/>
          </a:xfrm>
          <a:prstGeom prst="rect">
            <a:avLst/>
          </a:prstGeom>
          <a:noFill/>
          <a:ln>
            <a:noFill/>
          </a:ln>
        </p:spPr>
        <p:txBody>
          <a:bodyPr wrap="square" rtlCol="0">
            <a:spAutoFit/>
          </a:bodyPr>
          <a:lstStyle/>
          <a:p>
            <a:r>
              <a:rPr lang="en-US" sz="2400" dirty="0">
                <a:solidFill>
                  <a:schemeClr val="bg1"/>
                </a:solidFill>
              </a:rPr>
              <a:t>3</a:t>
            </a:r>
          </a:p>
        </p:txBody>
      </p:sp>
      <p:sp>
        <p:nvSpPr>
          <p:cNvPr id="21" name="Oval 20"/>
          <p:cNvSpPr/>
          <p:nvPr/>
        </p:nvSpPr>
        <p:spPr>
          <a:xfrm>
            <a:off x="8431678" y="4831459"/>
            <a:ext cx="574765" cy="57476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22" name="TextBox 21"/>
          <p:cNvSpPr txBox="1"/>
          <p:nvPr/>
        </p:nvSpPr>
        <p:spPr>
          <a:xfrm>
            <a:off x="8530735" y="4889955"/>
            <a:ext cx="356188" cy="461665"/>
          </a:xfrm>
          <a:prstGeom prst="rect">
            <a:avLst/>
          </a:prstGeom>
          <a:noFill/>
          <a:ln>
            <a:noFill/>
          </a:ln>
        </p:spPr>
        <p:txBody>
          <a:bodyPr wrap="none" rtlCol="0">
            <a:spAutoFit/>
          </a:bodyPr>
          <a:lstStyle/>
          <a:p>
            <a:r>
              <a:rPr lang="en-US" sz="2400" dirty="0">
                <a:solidFill>
                  <a:schemeClr val="bg1"/>
                </a:solidFill>
              </a:rPr>
              <a:t>4</a:t>
            </a:r>
          </a:p>
        </p:txBody>
      </p:sp>
      <p:graphicFrame>
        <p:nvGraphicFramePr>
          <p:cNvPr id="31" name="Diagram 30"/>
          <p:cNvGraphicFramePr/>
          <p:nvPr>
            <p:extLst>
              <p:ext uri="{D42A27DB-BD31-4B8C-83A1-F6EECF244321}">
                <p14:modId xmlns:p14="http://schemas.microsoft.com/office/powerpoint/2010/main" val="425213985"/>
              </p:ext>
            </p:extLst>
          </p:nvPr>
        </p:nvGraphicFramePr>
        <p:xfrm>
          <a:off x="644187" y="930436"/>
          <a:ext cx="3997481" cy="49631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247512327"/>
              </p:ext>
            </p:extLst>
          </p:nvPr>
        </p:nvGraphicFramePr>
        <p:xfrm>
          <a:off x="2954731" y="3936433"/>
          <a:ext cx="1290698" cy="335280"/>
        </p:xfrm>
        <a:graphic>
          <a:graphicData uri="http://schemas.openxmlformats.org/drawingml/2006/table">
            <a:tbl>
              <a:tblPr firstRow="1" bandRow="1">
                <a:tableStyleId>{5C22544A-7EE6-4342-B048-85BDC9FD1C3A}</a:tableStyleId>
              </a:tblPr>
              <a:tblGrid>
                <a:gridCol w="1290698">
                  <a:extLst>
                    <a:ext uri="{9D8B030D-6E8A-4147-A177-3AD203B41FA5}">
                      <a16:colId xmlns:a16="http://schemas.microsoft.com/office/drawing/2014/main" val="3453765628"/>
                    </a:ext>
                  </a:extLst>
                </a:gridCol>
              </a:tblGrid>
              <a:tr h="162346">
                <a:tc>
                  <a:txBody>
                    <a:bodyPr/>
                    <a:lstStyle/>
                    <a:p>
                      <a:pPr algn="ctr"/>
                      <a:r>
                        <a:rPr lang="en-US" sz="1600" b="0" dirty="0">
                          <a:solidFill>
                            <a:schemeClr val="tx2"/>
                          </a:solidFill>
                        </a:rPr>
                        <a:t>N=4,061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4427290"/>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404201123"/>
              </p:ext>
            </p:extLst>
          </p:nvPr>
        </p:nvGraphicFramePr>
        <p:xfrm>
          <a:off x="2986313" y="4226035"/>
          <a:ext cx="1221792" cy="365760"/>
        </p:xfrm>
        <a:graphic>
          <a:graphicData uri="http://schemas.openxmlformats.org/drawingml/2006/table">
            <a:tbl>
              <a:tblPr firstRow="1" bandRow="1">
                <a:tableStyleId>{5C22544A-7EE6-4342-B048-85BDC9FD1C3A}</a:tableStyleId>
              </a:tblPr>
              <a:tblGrid>
                <a:gridCol w="1221792">
                  <a:extLst>
                    <a:ext uri="{9D8B030D-6E8A-4147-A177-3AD203B41FA5}">
                      <a16:colId xmlns:a16="http://schemas.microsoft.com/office/drawing/2014/main" val="1003795364"/>
                    </a:ext>
                  </a:extLst>
                </a:gridCol>
              </a:tblGrid>
              <a:tr h="0">
                <a:tc>
                  <a:txBody>
                    <a:bodyPr/>
                    <a:lstStyle/>
                    <a:p>
                      <a:pPr algn="ctr"/>
                      <a:r>
                        <a:rPr lang="en-US" sz="1800" b="0" dirty="0">
                          <a:solidFill>
                            <a:schemeClr val="tx2"/>
                          </a:solidFill>
                        </a:rPr>
                        <a:t>Desktop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8984909"/>
                  </a:ext>
                </a:extLst>
              </a:tr>
            </a:tbl>
          </a:graphicData>
        </a:graphic>
      </p:graphicFrame>
      <p:pic>
        <p:nvPicPr>
          <p:cNvPr id="25" name="Picture 24">
            <a:extLst>
              <a:ext uri="{FF2B5EF4-FFF2-40B4-BE49-F238E27FC236}">
                <a16:creationId xmlns:a16="http://schemas.microsoft.com/office/drawing/2014/main" id="{C8F607FD-6A6E-4619-AC81-DD4005FC391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09255" y="3788371"/>
            <a:ext cx="810010" cy="890113"/>
          </a:xfrm>
          <a:prstGeom prst="rect">
            <a:avLst/>
          </a:prstGeom>
        </p:spPr>
      </p:pic>
      <p:graphicFrame>
        <p:nvGraphicFramePr>
          <p:cNvPr id="28" name="Table 27">
            <a:extLst>
              <a:ext uri="{FF2B5EF4-FFF2-40B4-BE49-F238E27FC236}">
                <a16:creationId xmlns:a16="http://schemas.microsoft.com/office/drawing/2014/main" id="{9F421B39-0615-47BE-94EB-06FCEA3C433B}"/>
              </a:ext>
            </a:extLst>
          </p:cNvPr>
          <p:cNvGraphicFramePr>
            <a:graphicFrameLocks noGrp="1"/>
          </p:cNvGraphicFramePr>
          <p:nvPr>
            <p:extLst>
              <p:ext uri="{D42A27DB-BD31-4B8C-83A1-F6EECF244321}">
                <p14:modId xmlns:p14="http://schemas.microsoft.com/office/powerpoint/2010/main" val="2983931221"/>
              </p:ext>
            </p:extLst>
          </p:nvPr>
        </p:nvGraphicFramePr>
        <p:xfrm>
          <a:off x="1496525" y="5335292"/>
          <a:ext cx="2121357" cy="361604"/>
        </p:xfrm>
        <a:graphic>
          <a:graphicData uri="http://schemas.openxmlformats.org/drawingml/2006/table">
            <a:tbl>
              <a:tblPr firstRow="1" bandRow="1">
                <a:tableStyleId>{5C22544A-7EE6-4342-B048-85BDC9FD1C3A}</a:tableStyleId>
              </a:tblPr>
              <a:tblGrid>
                <a:gridCol w="2121357">
                  <a:extLst>
                    <a:ext uri="{9D8B030D-6E8A-4147-A177-3AD203B41FA5}">
                      <a16:colId xmlns:a16="http://schemas.microsoft.com/office/drawing/2014/main" val="3453765628"/>
                    </a:ext>
                  </a:extLst>
                </a:gridCol>
              </a:tblGrid>
              <a:tr h="361604">
                <a:tc>
                  <a:txBody>
                    <a:bodyPr/>
                    <a:lstStyle/>
                    <a:p>
                      <a:pPr algn="ctr"/>
                      <a:r>
                        <a:rPr lang="en-US" sz="1600" b="0" dirty="0">
                          <a:solidFill>
                            <a:schemeClr val="tx2"/>
                          </a:solidFill>
                        </a:rPr>
                        <a:t>Desktop = 36.9%</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4427290"/>
                  </a:ext>
                </a:extLst>
              </a:tr>
            </a:tbl>
          </a:graphicData>
        </a:graphic>
      </p:graphicFrame>
      <p:graphicFrame>
        <p:nvGraphicFramePr>
          <p:cNvPr id="38" name="Table 37">
            <a:extLst>
              <a:ext uri="{FF2B5EF4-FFF2-40B4-BE49-F238E27FC236}">
                <a16:creationId xmlns:a16="http://schemas.microsoft.com/office/drawing/2014/main" id="{979AA43A-26A0-4BB4-A593-6CC0C9FED630}"/>
              </a:ext>
            </a:extLst>
          </p:cNvPr>
          <p:cNvGraphicFramePr>
            <a:graphicFrameLocks noGrp="1"/>
          </p:cNvGraphicFramePr>
          <p:nvPr>
            <p:extLst>
              <p:ext uri="{D42A27DB-BD31-4B8C-83A1-F6EECF244321}">
                <p14:modId xmlns:p14="http://schemas.microsoft.com/office/powerpoint/2010/main" val="2571634730"/>
              </p:ext>
            </p:extLst>
          </p:nvPr>
        </p:nvGraphicFramePr>
        <p:xfrm>
          <a:off x="3362977" y="5348454"/>
          <a:ext cx="1030268" cy="335280"/>
        </p:xfrm>
        <a:graphic>
          <a:graphicData uri="http://schemas.openxmlformats.org/drawingml/2006/table">
            <a:tbl>
              <a:tblPr firstRow="1" bandRow="1">
                <a:tableStyleId>{5C22544A-7EE6-4342-B048-85BDC9FD1C3A}</a:tableStyleId>
              </a:tblPr>
              <a:tblGrid>
                <a:gridCol w="1030268">
                  <a:extLst>
                    <a:ext uri="{9D8B030D-6E8A-4147-A177-3AD203B41FA5}">
                      <a16:colId xmlns:a16="http://schemas.microsoft.com/office/drawing/2014/main" val="1003795364"/>
                    </a:ext>
                  </a:extLst>
                </a:gridCol>
              </a:tblGrid>
              <a:tr h="0">
                <a:tc>
                  <a:txBody>
                    <a:bodyPr/>
                    <a:lstStyle/>
                    <a:p>
                      <a:pPr algn="l"/>
                      <a:r>
                        <a:rPr lang="en-US" sz="1600" b="0" dirty="0">
                          <a:solidFill>
                            <a:schemeClr val="accent6"/>
                          </a:solidFill>
                        </a:rPr>
                        <a:t>*45%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8984909"/>
                  </a:ext>
                </a:extLst>
              </a:tr>
            </a:tbl>
          </a:graphicData>
        </a:graphic>
      </p:graphicFrame>
      <p:sp>
        <p:nvSpPr>
          <p:cNvPr id="39" name="TextBox 38">
            <a:extLst>
              <a:ext uri="{FF2B5EF4-FFF2-40B4-BE49-F238E27FC236}">
                <a16:creationId xmlns:a16="http://schemas.microsoft.com/office/drawing/2014/main" id="{8D0E379E-B04F-4A64-BD17-313E6AE941D7}"/>
              </a:ext>
            </a:extLst>
          </p:cNvPr>
          <p:cNvSpPr txBox="1"/>
          <p:nvPr/>
        </p:nvSpPr>
        <p:spPr>
          <a:xfrm>
            <a:off x="1300580" y="6032534"/>
            <a:ext cx="3341088" cy="253916"/>
          </a:xfrm>
          <a:prstGeom prst="rect">
            <a:avLst/>
          </a:prstGeom>
          <a:noFill/>
        </p:spPr>
        <p:txBody>
          <a:bodyPr wrap="square" rtlCol="0">
            <a:spAutoFit/>
          </a:bodyPr>
          <a:lstStyle/>
          <a:p>
            <a:pPr algn="ctr"/>
            <a:r>
              <a:rPr lang="en-US" sz="1050" i="1" dirty="0">
                <a:solidFill>
                  <a:schemeClr val="accent6"/>
                </a:solidFill>
              </a:rPr>
              <a:t>*</a:t>
            </a:r>
            <a:r>
              <a:rPr lang="en-US" sz="1050" dirty="0">
                <a:solidFill>
                  <a:schemeClr val="accent6"/>
                </a:solidFill>
              </a:rPr>
              <a:t>ForeSee Completion Percentage Benchmark</a:t>
            </a:r>
          </a:p>
        </p:txBody>
      </p:sp>
    </p:spTree>
    <p:extLst>
      <p:ext uri="{BB962C8B-B14F-4D97-AF65-F5344CB8AC3E}">
        <p14:creationId xmlns:p14="http://schemas.microsoft.com/office/powerpoint/2010/main" val="189791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 Main</a:t>
            </a:r>
            <a:br>
              <a:rPr lang="en-US" dirty="0"/>
            </a:br>
            <a:r>
              <a:rPr lang="en-US" dirty="0"/>
              <a:t>Aggregate Results</a:t>
            </a:r>
          </a:p>
        </p:txBody>
      </p:sp>
      <p:sp>
        <p:nvSpPr>
          <p:cNvPr id="5" name="Slide Number Placeholder 4"/>
          <p:cNvSpPr>
            <a:spLocks noGrp="1"/>
          </p:cNvSpPr>
          <p:nvPr>
            <p:ph type="sldNum" sz="quarter" idx="12"/>
          </p:nvPr>
        </p:nvSpPr>
        <p:spPr/>
        <p:txBody>
          <a:bodyPr/>
          <a:lstStyle/>
          <a:p>
            <a:fld id="{C932CDCB-4B29-F641-AE31-D4360F16EBC3}" type="slidenum">
              <a:rPr lang="en-US" smtClean="0"/>
              <a:t>7</a:t>
            </a:fld>
            <a:endParaRPr lang="en-US" dirty="0"/>
          </a:p>
        </p:txBody>
      </p:sp>
    </p:spTree>
    <p:extLst>
      <p:ext uri="{BB962C8B-B14F-4D97-AF65-F5344CB8AC3E}">
        <p14:creationId xmlns:p14="http://schemas.microsoft.com/office/powerpoint/2010/main" val="387836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Information browsing has the strongest impact on VA main visitor satisfaction, followed closely by </a:t>
            </a:r>
            <a:r>
              <a:rPr lang="en-US"/>
              <a:t>site information.</a:t>
            </a:r>
            <a:endParaRPr lang="en-US" dirty="0"/>
          </a:p>
        </p:txBody>
      </p:sp>
      <p:sp>
        <p:nvSpPr>
          <p:cNvPr id="5" name="Slide Number Placeholder 4"/>
          <p:cNvSpPr>
            <a:spLocks noGrp="1"/>
          </p:cNvSpPr>
          <p:nvPr>
            <p:ph type="sldNum" sz="quarter" idx="12"/>
          </p:nvPr>
        </p:nvSpPr>
        <p:spPr/>
        <p:txBody>
          <a:bodyPr/>
          <a:lstStyle/>
          <a:p>
            <a:fld id="{EB5131EF-D618-5347-8462-43F33F2C84D1}" type="slidenum">
              <a:rPr lang="en-US" smtClean="0"/>
              <a:pPr/>
              <a:t>8</a:t>
            </a:fld>
            <a:endParaRPr lang="en-US" dirty="0"/>
          </a:p>
        </p:txBody>
      </p:sp>
      <p:sp>
        <p:nvSpPr>
          <p:cNvPr id="41" name="Shape 409"/>
          <p:cNvSpPr txBox="1"/>
          <p:nvPr/>
        </p:nvSpPr>
        <p:spPr>
          <a:xfrm>
            <a:off x="791245" y="1605069"/>
            <a:ext cx="3657600" cy="3744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SzPct val="25000"/>
              <a:buNone/>
            </a:pPr>
            <a:r>
              <a:rPr lang="en-US" sz="2000" spc="300" dirty="0">
                <a:solidFill>
                  <a:schemeClr val="tx1"/>
                </a:solidFill>
                <a:latin typeface="Arial"/>
                <a:ea typeface="Arial"/>
                <a:cs typeface="Arial"/>
                <a:sym typeface="Arial"/>
              </a:rPr>
              <a:t>DRIVERS</a:t>
            </a:r>
          </a:p>
        </p:txBody>
      </p:sp>
      <p:sp>
        <p:nvSpPr>
          <p:cNvPr id="42" name="Shape 406"/>
          <p:cNvSpPr txBox="1"/>
          <p:nvPr/>
        </p:nvSpPr>
        <p:spPr>
          <a:xfrm>
            <a:off x="1122288" y="1973596"/>
            <a:ext cx="2995362" cy="498408"/>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SzPct val="25000"/>
              <a:buNone/>
            </a:pPr>
            <a:r>
              <a:rPr lang="en-US" sz="1400" dirty="0">
                <a:solidFill>
                  <a:schemeClr val="bg1">
                    <a:lumMod val="50000"/>
                  </a:schemeClr>
                </a:solidFill>
                <a:latin typeface="Arial"/>
                <a:ea typeface="Arial"/>
                <a:cs typeface="Arial"/>
                <a:sym typeface="Arial"/>
              </a:rPr>
              <a:t>Which drivers of customer experience</a:t>
            </a:r>
            <a:r>
              <a:rPr lang="en-US" sz="1400" dirty="0">
                <a:solidFill>
                  <a:schemeClr val="bg1">
                    <a:lumMod val="50000"/>
                  </a:schemeClr>
                </a:solidFill>
              </a:rPr>
              <a:t> </a:t>
            </a:r>
            <a:r>
              <a:rPr lang="en-US" sz="1400" dirty="0">
                <a:solidFill>
                  <a:schemeClr val="bg1">
                    <a:lumMod val="50000"/>
                  </a:schemeClr>
                </a:solidFill>
                <a:latin typeface="Arial"/>
                <a:ea typeface="Arial"/>
                <a:cs typeface="Arial"/>
                <a:sym typeface="Arial"/>
              </a:rPr>
              <a:t>should I address?</a:t>
            </a:r>
          </a:p>
        </p:txBody>
      </p:sp>
      <p:sp>
        <p:nvSpPr>
          <p:cNvPr id="47" name="Oval 46"/>
          <p:cNvSpPr/>
          <p:nvPr/>
        </p:nvSpPr>
        <p:spPr>
          <a:xfrm>
            <a:off x="3978317" y="2793345"/>
            <a:ext cx="365760" cy="365760"/>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nvGrpSpPr>
          <p:cNvPr id="64" name="Group 63"/>
          <p:cNvGrpSpPr/>
          <p:nvPr/>
        </p:nvGrpSpPr>
        <p:grpSpPr>
          <a:xfrm>
            <a:off x="4649712" y="2396609"/>
            <a:ext cx="2871249" cy="3848094"/>
            <a:chOff x="4649712" y="1764300"/>
            <a:chExt cx="2871249" cy="3848094"/>
          </a:xfrm>
        </p:grpSpPr>
        <p:graphicFrame>
          <p:nvGraphicFramePr>
            <p:cNvPr id="65" name="Chart 64"/>
            <p:cNvGraphicFramePr/>
            <p:nvPr>
              <p:extLst>
                <p:ext uri="{D42A27DB-BD31-4B8C-83A1-F6EECF244321}">
                  <p14:modId xmlns:p14="http://schemas.microsoft.com/office/powerpoint/2010/main" val="2811036782"/>
                </p:ext>
              </p:extLst>
            </p:nvPr>
          </p:nvGraphicFramePr>
          <p:xfrm>
            <a:off x="4727190" y="1764300"/>
            <a:ext cx="2648380" cy="2787076"/>
          </p:xfrm>
          <a:graphic>
            <a:graphicData uri="http://schemas.openxmlformats.org/drawingml/2006/chart">
              <c:chart xmlns:c="http://schemas.openxmlformats.org/drawingml/2006/chart" xmlns:r="http://schemas.openxmlformats.org/officeDocument/2006/relationships" r:id="rId3"/>
            </a:graphicData>
          </a:graphic>
        </p:graphicFrame>
        <p:sp>
          <p:nvSpPr>
            <p:cNvPr id="66" name="Isosceles Triangle 72"/>
            <p:cNvSpPr/>
            <p:nvPr/>
          </p:nvSpPr>
          <p:spPr>
            <a:xfrm rot="5400000">
              <a:off x="4610657" y="2814380"/>
              <a:ext cx="378704" cy="300594"/>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000" dirty="0">
                <a:solidFill>
                  <a:srgbClr val="FFFFFF"/>
                </a:solidFill>
                <a:latin typeface="Arial"/>
                <a:cs typeface="Arial"/>
              </a:endParaRPr>
            </a:p>
          </p:txBody>
        </p:sp>
        <p:sp>
          <p:nvSpPr>
            <p:cNvPr id="67" name="Isosceles Triangle 80"/>
            <p:cNvSpPr/>
            <p:nvPr/>
          </p:nvSpPr>
          <p:spPr>
            <a:xfrm rot="10800000">
              <a:off x="6585934" y="2133963"/>
              <a:ext cx="127042" cy="109490"/>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dirty="0"/>
            </a:p>
          </p:txBody>
        </p:sp>
        <p:sp>
          <p:nvSpPr>
            <p:cNvPr id="68" name="TextBox 67"/>
            <p:cNvSpPr txBox="1"/>
            <p:nvPr/>
          </p:nvSpPr>
          <p:spPr>
            <a:xfrm>
              <a:off x="5552681" y="2819535"/>
              <a:ext cx="1271182" cy="923330"/>
            </a:xfrm>
            <a:prstGeom prst="rect">
              <a:avLst/>
            </a:prstGeom>
            <a:noFill/>
          </p:spPr>
          <p:txBody>
            <a:bodyPr wrap="none" lIns="0" tIns="0" rIns="0" bIns="0" rtlCol="0">
              <a:spAutoFit/>
            </a:bodyPr>
            <a:lstStyle/>
            <a:p>
              <a:pPr algn="ctr"/>
              <a:r>
                <a:rPr lang="en-US" sz="6000" b="1" spc="225" dirty="0">
                  <a:solidFill>
                    <a:schemeClr val="tx1">
                      <a:lumMod val="50000"/>
                    </a:schemeClr>
                  </a:solidFill>
                  <a:latin typeface="Arial"/>
                  <a:cs typeface="Arial"/>
                </a:rPr>
                <a:t>55</a:t>
              </a:r>
              <a:r>
                <a:rPr lang="en-US" sz="2800" b="1" spc="225" dirty="0">
                  <a:solidFill>
                    <a:schemeClr val="tx1">
                      <a:lumMod val="50000"/>
                    </a:schemeClr>
                  </a:solidFill>
                  <a:latin typeface="Arial"/>
                  <a:cs typeface="Arial"/>
                </a:rPr>
                <a:t>.8</a:t>
              </a:r>
            </a:p>
          </p:txBody>
        </p:sp>
        <p:sp>
          <p:nvSpPr>
            <p:cNvPr id="69" name="TextBox 68"/>
            <p:cNvSpPr txBox="1"/>
            <p:nvPr/>
          </p:nvSpPr>
          <p:spPr>
            <a:xfrm>
              <a:off x="5150162" y="3172052"/>
              <a:ext cx="74887" cy="161583"/>
            </a:xfrm>
            <a:prstGeom prst="rect">
              <a:avLst/>
            </a:prstGeom>
            <a:noFill/>
          </p:spPr>
          <p:txBody>
            <a:bodyPr wrap="none" lIns="0" tIns="0" rIns="0" bIns="0" rtlCol="0">
              <a:spAutoFit/>
            </a:bodyPr>
            <a:lstStyle/>
            <a:p>
              <a:pPr algn="ctr"/>
              <a:r>
                <a:rPr lang="en-US" sz="1050" b="1" dirty="0">
                  <a:solidFill>
                    <a:schemeClr val="bg1">
                      <a:lumMod val="75000"/>
                    </a:schemeClr>
                  </a:solidFill>
                  <a:latin typeface="Arial"/>
                  <a:cs typeface="Arial"/>
                </a:rPr>
                <a:t>0</a:t>
              </a:r>
            </a:p>
          </p:txBody>
        </p:sp>
        <p:sp>
          <p:nvSpPr>
            <p:cNvPr id="70" name="TextBox 69"/>
            <p:cNvSpPr txBox="1"/>
            <p:nvPr/>
          </p:nvSpPr>
          <p:spPr>
            <a:xfrm>
              <a:off x="6812343" y="3172052"/>
              <a:ext cx="224661" cy="161583"/>
            </a:xfrm>
            <a:prstGeom prst="rect">
              <a:avLst/>
            </a:prstGeom>
            <a:noFill/>
          </p:spPr>
          <p:txBody>
            <a:bodyPr wrap="none" lIns="0" tIns="0" rIns="0" bIns="0" rtlCol="0">
              <a:spAutoFit/>
            </a:bodyPr>
            <a:lstStyle/>
            <a:p>
              <a:pPr algn="ctr"/>
              <a:r>
                <a:rPr lang="en-US" sz="1050" b="1" dirty="0">
                  <a:solidFill>
                    <a:schemeClr val="bg1">
                      <a:lumMod val="75000"/>
                    </a:schemeClr>
                  </a:solidFill>
                  <a:latin typeface="Arial"/>
                  <a:cs typeface="Arial"/>
                </a:rPr>
                <a:t>100</a:t>
              </a:r>
            </a:p>
          </p:txBody>
        </p:sp>
        <p:sp>
          <p:nvSpPr>
            <p:cNvPr id="71" name="TextBox 70"/>
            <p:cNvSpPr txBox="1"/>
            <p:nvPr/>
          </p:nvSpPr>
          <p:spPr>
            <a:xfrm>
              <a:off x="6469154" y="1892989"/>
              <a:ext cx="347852" cy="215444"/>
            </a:xfrm>
            <a:prstGeom prst="rect">
              <a:avLst/>
            </a:prstGeom>
            <a:noFill/>
          </p:spPr>
          <p:txBody>
            <a:bodyPr wrap="none" lIns="0" tIns="0" rIns="0" bIns="0" rtlCol="0">
              <a:spAutoFit/>
            </a:bodyPr>
            <a:lstStyle/>
            <a:p>
              <a:pPr algn="ctr"/>
              <a:r>
                <a:rPr lang="en-US" sz="1400" b="1" dirty="0">
                  <a:solidFill>
                    <a:schemeClr val="accent6"/>
                  </a:solidFill>
                  <a:latin typeface="Arial"/>
                  <a:cs typeface="Arial"/>
                </a:rPr>
                <a:t>70.2</a:t>
              </a:r>
              <a:endParaRPr lang="en-US" sz="1100" b="1" dirty="0">
                <a:solidFill>
                  <a:schemeClr val="accent6"/>
                </a:solidFill>
                <a:latin typeface="Arial"/>
                <a:cs typeface="Arial"/>
              </a:endParaRPr>
            </a:p>
          </p:txBody>
        </p:sp>
        <p:sp>
          <p:nvSpPr>
            <p:cNvPr id="72" name="Rectangle 71"/>
            <p:cNvSpPr/>
            <p:nvPr/>
          </p:nvSpPr>
          <p:spPr>
            <a:xfrm>
              <a:off x="4667863" y="4864444"/>
              <a:ext cx="2853098" cy="373975"/>
            </a:xfrm>
            <a:prstGeom prst="rect">
              <a:avLst/>
            </a:prstGeom>
            <a:noFill/>
          </p:spPr>
          <p:txBody>
            <a:bodyPr wrap="none" lIns="205794" tIns="48019" rIns="68598" bIns="48019">
              <a:spAutoFit/>
            </a:bodyPr>
            <a:lstStyle/>
            <a:p>
              <a:pPr algn="ctr" fontAlgn="base">
                <a:lnSpc>
                  <a:spcPct val="90000"/>
                </a:lnSpc>
                <a:spcBef>
                  <a:spcPct val="20000"/>
                </a:spcBef>
                <a:spcAft>
                  <a:spcPct val="0"/>
                </a:spcAft>
              </a:pPr>
              <a:r>
                <a:rPr lang="en-US" altLang="en-US" sz="2000" dirty="0">
                  <a:solidFill>
                    <a:schemeClr val="accent5"/>
                  </a:solidFill>
                  <a:cs typeface="Arial" panose="020B0604020202020204" pitchFamily="34" charset="0"/>
                </a:rPr>
                <a:t>Where am I right now?</a:t>
              </a:r>
            </a:p>
          </p:txBody>
        </p:sp>
        <p:sp>
          <p:nvSpPr>
            <p:cNvPr id="74" name="Rectangle 73"/>
            <p:cNvSpPr/>
            <p:nvPr/>
          </p:nvSpPr>
          <p:spPr>
            <a:xfrm>
              <a:off x="4844996" y="5238419"/>
              <a:ext cx="2498835" cy="373975"/>
            </a:xfrm>
            <a:prstGeom prst="rect">
              <a:avLst/>
            </a:prstGeom>
            <a:noFill/>
          </p:spPr>
          <p:txBody>
            <a:bodyPr wrap="none" lIns="205794" tIns="48019" rIns="68598" bIns="48019">
              <a:spAutoFit/>
            </a:bodyPr>
            <a:lstStyle/>
            <a:p>
              <a:pPr algn="ctr" fontAlgn="base">
                <a:lnSpc>
                  <a:spcPct val="90000"/>
                </a:lnSpc>
                <a:spcBef>
                  <a:spcPct val="20000"/>
                </a:spcBef>
                <a:spcAft>
                  <a:spcPct val="0"/>
                </a:spcAft>
              </a:pPr>
              <a:r>
                <a:rPr lang="en-US" altLang="en-US" sz="2000" dirty="0">
                  <a:solidFill>
                    <a:srgbClr val="965CC5"/>
                  </a:solidFill>
                  <a:cs typeface="Arial" panose="020B0604020202020204" pitchFamily="34" charset="0"/>
                </a:rPr>
                <a:t>How do I compare?</a:t>
              </a:r>
            </a:p>
          </p:txBody>
        </p:sp>
      </p:grpSp>
      <p:sp>
        <p:nvSpPr>
          <p:cNvPr id="76" name="Isosceles Triangle 71"/>
          <p:cNvSpPr/>
          <p:nvPr/>
        </p:nvSpPr>
        <p:spPr>
          <a:xfrm rot="5400000">
            <a:off x="7126581" y="3446689"/>
            <a:ext cx="378706" cy="300594"/>
          </a:xfrm>
          <a:prstGeom prst="triangl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sz="1000" dirty="0">
              <a:solidFill>
                <a:srgbClr val="FFFFFF"/>
              </a:solidFill>
              <a:latin typeface="Arial"/>
              <a:cs typeface="Arial"/>
            </a:endParaRPr>
          </a:p>
        </p:txBody>
      </p:sp>
      <p:sp>
        <p:nvSpPr>
          <p:cNvPr id="88" name="Shape 410"/>
          <p:cNvSpPr txBox="1"/>
          <p:nvPr/>
        </p:nvSpPr>
        <p:spPr>
          <a:xfrm>
            <a:off x="7706511" y="1607544"/>
            <a:ext cx="3657600" cy="348812"/>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buSzPct val="25000"/>
              <a:buNone/>
            </a:pPr>
            <a:r>
              <a:rPr lang="en-US" sz="2000" spc="300" dirty="0">
                <a:solidFill>
                  <a:schemeClr val="tx1"/>
                </a:solidFill>
                <a:latin typeface="Arial"/>
                <a:ea typeface="Arial"/>
                <a:cs typeface="Arial"/>
                <a:sym typeface="Arial"/>
              </a:rPr>
              <a:t>OUTCOMES</a:t>
            </a:r>
          </a:p>
        </p:txBody>
      </p:sp>
      <p:sp>
        <p:nvSpPr>
          <p:cNvPr id="89" name="Shape 407"/>
          <p:cNvSpPr txBox="1"/>
          <p:nvPr/>
        </p:nvSpPr>
        <p:spPr>
          <a:xfrm>
            <a:off x="7598666" y="1977283"/>
            <a:ext cx="3980718" cy="595035"/>
          </a:xfrm>
          <a:prstGeom prst="rect">
            <a:avLst/>
          </a:prstGeom>
          <a:noFill/>
          <a:ln>
            <a:noFill/>
          </a:ln>
        </p:spPr>
        <p:txBody>
          <a:bodyPr lIns="91425" tIns="45700" rIns="91425" bIns="45700" anchor="t" anchorCtr="0">
            <a:noAutofit/>
          </a:bodyPr>
          <a:lstStyle>
            <a:defPPr>
              <a:defRPr lang="en-US"/>
            </a:defPPr>
            <a:lvl1pPr marR="0" lvl="0" indent="0" algn="ctr">
              <a:lnSpc>
                <a:spcPct val="90000"/>
              </a:lnSpc>
              <a:spcBef>
                <a:spcPts val="0"/>
              </a:spcBef>
              <a:spcAft>
                <a:spcPts val="0"/>
              </a:spcAft>
              <a:buSzPct val="25000"/>
              <a:buNone/>
              <a:defRPr sz="1400">
                <a:solidFill>
                  <a:schemeClr val="bg1">
                    <a:lumMod val="50000"/>
                  </a:schemeClr>
                </a:solidFill>
                <a:latin typeface="Arial"/>
                <a:ea typeface="Arial"/>
                <a:cs typeface="Arial"/>
              </a:defRPr>
            </a:lvl1pPr>
          </a:lstStyle>
          <a:p>
            <a:r>
              <a:rPr lang="en-US" dirty="0"/>
              <a:t>What’s the impact </a:t>
            </a:r>
            <a:br>
              <a:rPr lang="en-US" dirty="0"/>
            </a:br>
            <a:r>
              <a:rPr lang="en-US" dirty="0"/>
              <a:t>to my business?</a:t>
            </a:r>
          </a:p>
        </p:txBody>
      </p:sp>
      <p:sp>
        <p:nvSpPr>
          <p:cNvPr id="119" name="TextBox 118"/>
          <p:cNvSpPr txBox="1"/>
          <p:nvPr/>
        </p:nvSpPr>
        <p:spPr>
          <a:xfrm>
            <a:off x="5324365" y="4285163"/>
            <a:ext cx="1540095" cy="276999"/>
          </a:xfrm>
          <a:prstGeom prst="rect">
            <a:avLst/>
          </a:prstGeom>
          <a:noFill/>
        </p:spPr>
        <p:txBody>
          <a:bodyPr wrap="square" rtlCol="0">
            <a:spAutoFit/>
          </a:bodyPr>
          <a:lstStyle/>
          <a:p>
            <a:pPr algn="ctr" defTabSz="457063">
              <a:defRPr/>
            </a:pPr>
            <a:r>
              <a:rPr lang="en-US" sz="1200" kern="0" dirty="0">
                <a:solidFill>
                  <a:schemeClr val="tx1">
                    <a:lumMod val="75000"/>
                    <a:lumOff val="25000"/>
                  </a:schemeClr>
                </a:solidFill>
                <a:latin typeface="Arial" panose="020B0604020202020204" pitchFamily="34" charset="0"/>
                <a:cs typeface="Arial" panose="020B0604020202020204" pitchFamily="34" charset="0"/>
              </a:rPr>
              <a:t>N=4,061</a:t>
            </a:r>
          </a:p>
        </p:txBody>
      </p:sp>
      <p:sp>
        <p:nvSpPr>
          <p:cNvPr id="103" name="TextBox 102"/>
          <p:cNvSpPr txBox="1"/>
          <p:nvPr/>
        </p:nvSpPr>
        <p:spPr>
          <a:xfrm>
            <a:off x="4117650" y="4557387"/>
            <a:ext cx="3953525" cy="707630"/>
          </a:xfrm>
          <a:prstGeom prst="rect">
            <a:avLst/>
          </a:prstGeom>
          <a:noFill/>
        </p:spPr>
        <p:txBody>
          <a:bodyPr wrap="square" rtlCol="0">
            <a:spAutoFit/>
          </a:bodyPr>
          <a:lstStyle/>
          <a:p>
            <a:pPr algn="ctr"/>
            <a:r>
              <a:rPr lang="en-US" sz="1999" b="1" dirty="0"/>
              <a:t>Desktop</a:t>
            </a:r>
            <a:br>
              <a:rPr lang="en-US" sz="1999" b="1" dirty="0"/>
            </a:br>
            <a:r>
              <a:rPr lang="en-US" sz="1999" b="1" dirty="0"/>
              <a:t>Satisfaction</a:t>
            </a:r>
          </a:p>
        </p:txBody>
      </p:sp>
      <p:graphicFrame>
        <p:nvGraphicFramePr>
          <p:cNvPr id="91" name="Table 90"/>
          <p:cNvGraphicFramePr>
            <a:graphicFrameLocks noGrp="1"/>
          </p:cNvGraphicFramePr>
          <p:nvPr>
            <p:extLst>
              <p:ext uri="{D42A27DB-BD31-4B8C-83A1-F6EECF244321}">
                <p14:modId xmlns:p14="http://schemas.microsoft.com/office/powerpoint/2010/main" val="3594237619"/>
              </p:ext>
            </p:extLst>
          </p:nvPr>
        </p:nvGraphicFramePr>
        <p:xfrm>
          <a:off x="570250" y="2532301"/>
          <a:ext cx="3988198" cy="1885011"/>
        </p:xfrm>
        <a:graphic>
          <a:graphicData uri="http://schemas.openxmlformats.org/drawingml/2006/table">
            <a:tbl>
              <a:tblPr firstRow="1" bandRow="1">
                <a:tableStyleId>{2D5ABB26-0587-4C30-8999-92F81FD0307C}</a:tableStyleId>
              </a:tblPr>
              <a:tblGrid>
                <a:gridCol w="970645">
                  <a:extLst>
                    <a:ext uri="{9D8B030D-6E8A-4147-A177-3AD203B41FA5}">
                      <a16:colId xmlns:a16="http://schemas.microsoft.com/office/drawing/2014/main" val="20000"/>
                    </a:ext>
                  </a:extLst>
                </a:gridCol>
                <a:gridCol w="2215638">
                  <a:extLst>
                    <a:ext uri="{9D8B030D-6E8A-4147-A177-3AD203B41FA5}">
                      <a16:colId xmlns:a16="http://schemas.microsoft.com/office/drawing/2014/main" val="20001"/>
                    </a:ext>
                  </a:extLst>
                </a:gridCol>
                <a:gridCol w="801915">
                  <a:extLst>
                    <a:ext uri="{9D8B030D-6E8A-4147-A177-3AD203B41FA5}">
                      <a16:colId xmlns:a16="http://schemas.microsoft.com/office/drawing/2014/main" val="20002"/>
                    </a:ext>
                  </a:extLst>
                </a:gridCol>
              </a:tblGrid>
              <a:tr h="288656">
                <a:tc>
                  <a:txBody>
                    <a:bodyPr/>
                    <a:lstStyle/>
                    <a:p>
                      <a:pPr algn="ctr"/>
                      <a:r>
                        <a:rPr lang="en-US" sz="1200" b="1" kern="1200" spc="100" dirty="0">
                          <a:solidFill>
                            <a:schemeClr val="accent5"/>
                          </a:solidFill>
                          <a:latin typeface="+mn-lt"/>
                          <a:ea typeface="+mn-ea"/>
                          <a:cs typeface="+mn-cs"/>
                        </a:rPr>
                        <a:t>SCORE</a:t>
                      </a:r>
                    </a:p>
                  </a:txBody>
                  <a:tcPr marL="0" marR="0" marT="0" marB="0" anchor="ctr">
                    <a:lnL>
                      <a:noFill/>
                    </a:lnL>
                    <a:lnR>
                      <a:noFill/>
                    </a:lnR>
                    <a:lnT>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solidFill>
                          <a:schemeClr val="tx1"/>
                        </a:solidFill>
                      </a:endParaRPr>
                    </a:p>
                  </a:txBody>
                  <a:tcPr marL="0" marR="0" marT="0" marB="0" anchor="ctr">
                    <a:lnL>
                      <a:noFill/>
                    </a:lnL>
                    <a:lnR>
                      <a:noFill/>
                    </a:lnR>
                    <a:lnT>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09493" rtl="0" eaLnBrk="1" latinLnBrk="0" hangingPunct="1"/>
                      <a:r>
                        <a:rPr lang="en-US" sz="1200" b="1" kern="1200" spc="100" dirty="0">
                          <a:solidFill>
                            <a:schemeClr val="tx1"/>
                          </a:solidFill>
                          <a:latin typeface="+mn-lt"/>
                          <a:ea typeface="+mn-ea"/>
                          <a:cs typeface="+mn-cs"/>
                        </a:rPr>
                        <a:t>IMPACT</a:t>
                      </a:r>
                    </a:p>
                  </a:txBody>
                  <a:tcPr marL="0" marR="0" marT="0" marB="0" anchor="ctr">
                    <a:lnL>
                      <a:noFill/>
                    </a:lnL>
                    <a:lnR>
                      <a:noFill/>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19271">
                <a:tc>
                  <a:txBody>
                    <a:bodyPr/>
                    <a:lstStyle/>
                    <a:p>
                      <a:pPr algn="ctr"/>
                      <a:r>
                        <a:rPr lang="en-US" sz="1200" b="1" dirty="0">
                          <a:solidFill>
                            <a:schemeClr val="tx1"/>
                          </a:solidFill>
                        </a:rPr>
                        <a:t>57</a:t>
                      </a:r>
                    </a:p>
                  </a:txBody>
                  <a:tcPr marL="0" marR="0" marT="0" marB="0" anchor="ctr">
                    <a:lnL>
                      <a:noFill/>
                    </a:lnL>
                    <a:lnR>
                      <a:noFill/>
                    </a:lnR>
                    <a:lnT w="19050" cap="flat" cmpd="sng" algn="ctr">
                      <a:solidFill>
                        <a:schemeClr val="accent5"/>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Information Browsing</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2.1</a:t>
                      </a:r>
                    </a:p>
                  </a:txBody>
                  <a:tcPr marL="0" marR="0" marT="0" marB="0" anchor="ctr">
                    <a:lnL>
                      <a:noFill/>
                    </a:lnL>
                    <a:lnR>
                      <a:noFill/>
                    </a:lnR>
                    <a:lnT w="190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9271">
                <a:tc>
                  <a:txBody>
                    <a:bodyPr/>
                    <a:lstStyle/>
                    <a:p>
                      <a:pPr algn="ctr"/>
                      <a:r>
                        <a:rPr lang="en-US" sz="1200" b="1" dirty="0">
                          <a:solidFill>
                            <a:schemeClr val="tx1"/>
                          </a:solidFill>
                        </a:rPr>
                        <a:t>72</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Look and Feel</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0.1</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9271">
                <a:tc>
                  <a:txBody>
                    <a:bodyPr/>
                    <a:lstStyle/>
                    <a:p>
                      <a:pPr algn="ctr"/>
                      <a:r>
                        <a:rPr lang="en-US" sz="1200" b="1" dirty="0">
                          <a:solidFill>
                            <a:schemeClr val="tx1"/>
                          </a:solidFill>
                        </a:rPr>
                        <a:t>62</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Navigation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1.0</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9271">
                <a:tc>
                  <a:txBody>
                    <a:bodyPr/>
                    <a:lstStyle/>
                    <a:p>
                      <a:pPr algn="ctr"/>
                      <a:r>
                        <a:rPr lang="en-US" sz="1200" b="1" dirty="0">
                          <a:solidFill>
                            <a:schemeClr val="tx1"/>
                          </a:solidFill>
                        </a:rPr>
                        <a:t>59</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Site Information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1.8</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9271">
                <a:tc>
                  <a:txBody>
                    <a:bodyPr/>
                    <a:lstStyle/>
                    <a:p>
                      <a:pPr algn="ctr"/>
                      <a:r>
                        <a:rPr lang="en-US" sz="1200" b="1" dirty="0">
                          <a:solidFill>
                            <a:schemeClr val="tx1"/>
                          </a:solidFill>
                        </a:rPr>
                        <a:t>73</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r>
                        <a:rPr lang="en-US" sz="1200" b="1" dirty="0">
                          <a:solidFill>
                            <a:schemeClr val="tx1"/>
                          </a:solidFill>
                        </a:rPr>
                        <a:t>Site Performance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a:r>
                        <a:rPr lang="en-US" sz="1200" b="1" dirty="0">
                          <a:solidFill>
                            <a:schemeClr val="tx1"/>
                          </a:solidFill>
                        </a:rPr>
                        <a:t>0.3</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92" name="Table 91"/>
          <p:cNvGraphicFramePr>
            <a:graphicFrameLocks noGrp="1"/>
          </p:cNvGraphicFramePr>
          <p:nvPr>
            <p:extLst>
              <p:ext uri="{D42A27DB-BD31-4B8C-83A1-F6EECF244321}">
                <p14:modId xmlns:p14="http://schemas.microsoft.com/office/powerpoint/2010/main" val="1813335358"/>
              </p:ext>
            </p:extLst>
          </p:nvPr>
        </p:nvGraphicFramePr>
        <p:xfrm>
          <a:off x="7544692" y="2780877"/>
          <a:ext cx="3988198" cy="1276085"/>
        </p:xfrm>
        <a:graphic>
          <a:graphicData uri="http://schemas.openxmlformats.org/drawingml/2006/table">
            <a:tbl>
              <a:tblPr firstRow="1" bandRow="1">
                <a:tableStyleId>{2D5ABB26-0587-4C30-8999-92F81FD0307C}</a:tableStyleId>
              </a:tblPr>
              <a:tblGrid>
                <a:gridCol w="970645">
                  <a:extLst>
                    <a:ext uri="{9D8B030D-6E8A-4147-A177-3AD203B41FA5}">
                      <a16:colId xmlns:a16="http://schemas.microsoft.com/office/drawing/2014/main" val="20000"/>
                    </a:ext>
                  </a:extLst>
                </a:gridCol>
                <a:gridCol w="2215638">
                  <a:extLst>
                    <a:ext uri="{9D8B030D-6E8A-4147-A177-3AD203B41FA5}">
                      <a16:colId xmlns:a16="http://schemas.microsoft.com/office/drawing/2014/main" val="20001"/>
                    </a:ext>
                  </a:extLst>
                </a:gridCol>
                <a:gridCol w="801915">
                  <a:extLst>
                    <a:ext uri="{9D8B030D-6E8A-4147-A177-3AD203B41FA5}">
                      <a16:colId xmlns:a16="http://schemas.microsoft.com/office/drawing/2014/main" val="20002"/>
                    </a:ext>
                  </a:extLst>
                </a:gridCol>
              </a:tblGrid>
              <a:tr h="295514">
                <a:tc>
                  <a:txBody>
                    <a:bodyPr/>
                    <a:lstStyle/>
                    <a:p>
                      <a:pPr algn="ctr"/>
                      <a:r>
                        <a:rPr lang="en-US" sz="1200" b="1" kern="1200" spc="100" dirty="0">
                          <a:solidFill>
                            <a:schemeClr val="tx1"/>
                          </a:solidFill>
                          <a:latin typeface="+mn-lt"/>
                          <a:ea typeface="+mn-ea"/>
                          <a:cs typeface="+mn-cs"/>
                        </a:rPr>
                        <a:t>IMPACT</a:t>
                      </a:r>
                    </a:p>
                  </a:txBody>
                  <a:tcPr marL="0" marR="0" marT="0" marB="0" anchor="ctr">
                    <a:lnL>
                      <a:noFill/>
                    </a:lnL>
                    <a:lnR>
                      <a:noFill/>
                    </a:lnR>
                    <a:lnT>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1"/>
                        </a:solidFill>
                      </a:endParaRPr>
                    </a:p>
                  </a:txBody>
                  <a:tcPr marL="0" marR="0" marT="0" marB="0" anchor="ctr">
                    <a:lnL>
                      <a:noFill/>
                    </a:lnL>
                    <a:lnR>
                      <a:noFill/>
                    </a:lnR>
                    <a:lnT>
                      <a:no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609493" rtl="0" eaLnBrk="1" latinLnBrk="0" hangingPunct="1"/>
                      <a:r>
                        <a:rPr lang="en-US" sz="1200" b="1" kern="1200" spc="100" dirty="0">
                          <a:solidFill>
                            <a:schemeClr val="accent5"/>
                          </a:solidFill>
                          <a:latin typeface="+mn-lt"/>
                          <a:ea typeface="+mn-ea"/>
                          <a:cs typeface="+mn-cs"/>
                        </a:rPr>
                        <a:t>SCORE</a:t>
                      </a:r>
                    </a:p>
                  </a:txBody>
                  <a:tcPr marL="0" marR="0" marT="0" marB="0" anchor="ctr">
                    <a:lnL>
                      <a:noFill/>
                    </a:lnL>
                    <a:lnR>
                      <a:noFill/>
                    </a:lnR>
                    <a:lnT>
                      <a:noFill/>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6857">
                <a:tc>
                  <a:txBody>
                    <a:bodyPr/>
                    <a:lstStyle/>
                    <a:p>
                      <a:pPr algn="ctr"/>
                      <a:r>
                        <a:rPr lang="en-US" sz="1200" b="1" dirty="0">
                          <a:solidFill>
                            <a:schemeClr val="tx1"/>
                          </a:solidFill>
                        </a:rPr>
                        <a:t>4.2</a:t>
                      </a:r>
                    </a:p>
                  </a:txBody>
                  <a:tcPr marL="0" marR="0" marT="0" marB="0" anchor="ctr">
                    <a:lnL>
                      <a:noFill/>
                    </a:lnL>
                    <a:lnR>
                      <a:noFill/>
                    </a:lnR>
                    <a:lnT w="19050"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Primary Resource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63</a:t>
                      </a:r>
                    </a:p>
                  </a:txBody>
                  <a:tcPr marL="0" marR="0" marT="0" marB="0" anchor="ctr">
                    <a:lnL>
                      <a:noFill/>
                    </a:lnL>
                    <a:lnR>
                      <a:noFill/>
                    </a:lnR>
                    <a:lnT w="19050" cap="flat" cmpd="sng" algn="ctr">
                      <a:solidFill>
                        <a:schemeClr val="accent5"/>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6857">
                <a:tc>
                  <a:txBody>
                    <a:bodyPr/>
                    <a:lstStyle/>
                    <a:p>
                      <a:pPr algn="ctr"/>
                      <a:r>
                        <a:rPr lang="en-US" sz="1200" b="1" dirty="0">
                          <a:solidFill>
                            <a:schemeClr val="tx1"/>
                          </a:solidFill>
                        </a:rPr>
                        <a:t>4.7</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spc="0" dirty="0">
                          <a:solidFill>
                            <a:schemeClr val="tx1"/>
                          </a:solidFill>
                        </a:rPr>
                        <a:t>Recommend Site</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63</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857">
                <a:tc>
                  <a:txBody>
                    <a:bodyPr/>
                    <a:lstStyle/>
                    <a:p>
                      <a:pPr algn="ctr"/>
                      <a:r>
                        <a:rPr lang="en-US" sz="1200" b="1" dirty="0">
                          <a:solidFill>
                            <a:schemeClr val="tx1"/>
                          </a:solidFill>
                        </a:rPr>
                        <a:t>3.3</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Return</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solidFill>
                            <a:schemeClr val="tx1"/>
                          </a:solidFill>
                        </a:rPr>
                        <a:t>70</a:t>
                      </a:r>
                    </a:p>
                  </a:txBody>
                  <a:tcPr marL="0" marR="0" marT="0" marB="0" anchor="ctr">
                    <a:lnL>
                      <a:noFill/>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5" name="Footer Placeholder 3">
            <a:extLst>
              <a:ext uri="{FF2B5EF4-FFF2-40B4-BE49-F238E27FC236}">
                <a16:creationId xmlns:a16="http://schemas.microsoft.com/office/drawing/2014/main" id="{2B19259D-0E0D-4DE5-9547-9763D67D1BC8}"/>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Tree>
    <p:extLst>
      <p:ext uri="{BB962C8B-B14F-4D97-AF65-F5344CB8AC3E}">
        <p14:creationId xmlns:p14="http://schemas.microsoft.com/office/powerpoint/2010/main" val="81330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4973" y="4695073"/>
            <a:ext cx="11121318" cy="60539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Chart 2"/>
          <p:cNvGraphicFramePr/>
          <p:nvPr>
            <p:extLst>
              <p:ext uri="{D42A27DB-BD31-4B8C-83A1-F6EECF244321}">
                <p14:modId xmlns:p14="http://schemas.microsoft.com/office/powerpoint/2010/main" val="1120016031"/>
              </p:ext>
            </p:extLst>
          </p:nvPr>
        </p:nvGraphicFramePr>
        <p:xfrm>
          <a:off x="609440" y="1117601"/>
          <a:ext cx="10969943" cy="43071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pPr algn="l"/>
            <a:r>
              <a:rPr lang="en-US" dirty="0"/>
              <a:t>Satisfaction scores for VA Main are generally low, with the highest scores scoring just slightly above 60.</a:t>
            </a:r>
          </a:p>
        </p:txBody>
      </p:sp>
      <p:sp>
        <p:nvSpPr>
          <p:cNvPr id="11" name="Slide Number Placeholder 10"/>
          <p:cNvSpPr>
            <a:spLocks noGrp="1"/>
          </p:cNvSpPr>
          <p:nvPr>
            <p:ph type="sldNum" sz="quarter" idx="12"/>
          </p:nvPr>
        </p:nvSpPr>
        <p:spPr/>
        <p:txBody>
          <a:bodyPr/>
          <a:lstStyle/>
          <a:p>
            <a:fld id="{73F91077-C177-4994-B976-1D5B90E7EF18}" type="slidenum">
              <a:rPr lang="en-US" smtClean="0"/>
              <a:t>9</a:t>
            </a:fld>
            <a:endParaRPr lang="en-US"/>
          </a:p>
        </p:txBody>
      </p:sp>
      <p:sp>
        <p:nvSpPr>
          <p:cNvPr id="5" name="TextBox 4">
            <a:extLst>
              <a:ext uri="{FF2B5EF4-FFF2-40B4-BE49-F238E27FC236}">
                <a16:creationId xmlns:a16="http://schemas.microsoft.com/office/drawing/2014/main" id="{EFF7CD1C-0A5D-4745-814A-7E390441DE2D}"/>
              </a:ext>
            </a:extLst>
          </p:cNvPr>
          <p:cNvSpPr txBox="1"/>
          <p:nvPr/>
        </p:nvSpPr>
        <p:spPr>
          <a:xfrm>
            <a:off x="344082" y="5542866"/>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254</a:t>
            </a:r>
          </a:p>
        </p:txBody>
      </p:sp>
      <p:sp>
        <p:nvSpPr>
          <p:cNvPr id="9" name="TextBox 8">
            <a:extLst>
              <a:ext uri="{FF2B5EF4-FFF2-40B4-BE49-F238E27FC236}">
                <a16:creationId xmlns:a16="http://schemas.microsoft.com/office/drawing/2014/main" id="{556E1C6C-FAFC-4F89-9D61-8ECF04091F36}"/>
              </a:ext>
            </a:extLst>
          </p:cNvPr>
          <p:cNvSpPr txBox="1"/>
          <p:nvPr/>
        </p:nvSpPr>
        <p:spPr>
          <a:xfrm>
            <a:off x="1281573" y="5548049"/>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278</a:t>
            </a:r>
          </a:p>
        </p:txBody>
      </p:sp>
      <p:sp>
        <p:nvSpPr>
          <p:cNvPr id="10" name="TextBox 9">
            <a:extLst>
              <a:ext uri="{FF2B5EF4-FFF2-40B4-BE49-F238E27FC236}">
                <a16:creationId xmlns:a16="http://schemas.microsoft.com/office/drawing/2014/main" id="{28A231DE-84A2-46FC-987B-335C9C4B585A}"/>
              </a:ext>
            </a:extLst>
          </p:cNvPr>
          <p:cNvSpPr txBox="1"/>
          <p:nvPr/>
        </p:nvSpPr>
        <p:spPr>
          <a:xfrm>
            <a:off x="2228300" y="5542866"/>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177</a:t>
            </a:r>
          </a:p>
        </p:txBody>
      </p:sp>
      <p:sp>
        <p:nvSpPr>
          <p:cNvPr id="12" name="TextBox 11">
            <a:extLst>
              <a:ext uri="{FF2B5EF4-FFF2-40B4-BE49-F238E27FC236}">
                <a16:creationId xmlns:a16="http://schemas.microsoft.com/office/drawing/2014/main" id="{FD5DC650-FA11-4B58-8FD6-0DFCA837A518}"/>
              </a:ext>
            </a:extLst>
          </p:cNvPr>
          <p:cNvSpPr txBox="1"/>
          <p:nvPr/>
        </p:nvSpPr>
        <p:spPr>
          <a:xfrm>
            <a:off x="3184266" y="5538247"/>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172</a:t>
            </a:r>
          </a:p>
        </p:txBody>
      </p:sp>
      <p:sp>
        <p:nvSpPr>
          <p:cNvPr id="13" name="TextBox 12">
            <a:extLst>
              <a:ext uri="{FF2B5EF4-FFF2-40B4-BE49-F238E27FC236}">
                <a16:creationId xmlns:a16="http://schemas.microsoft.com/office/drawing/2014/main" id="{CEFF9792-8AAA-4A48-9CF5-5591DE59E377}"/>
              </a:ext>
            </a:extLst>
          </p:cNvPr>
          <p:cNvSpPr txBox="1"/>
          <p:nvPr/>
        </p:nvSpPr>
        <p:spPr>
          <a:xfrm>
            <a:off x="4112518" y="5542866"/>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179</a:t>
            </a:r>
          </a:p>
        </p:txBody>
      </p:sp>
      <p:sp>
        <p:nvSpPr>
          <p:cNvPr id="14" name="TextBox 13">
            <a:extLst>
              <a:ext uri="{FF2B5EF4-FFF2-40B4-BE49-F238E27FC236}">
                <a16:creationId xmlns:a16="http://schemas.microsoft.com/office/drawing/2014/main" id="{B6A08E4C-6021-4F91-8424-2550B7223822}"/>
              </a:ext>
            </a:extLst>
          </p:cNvPr>
          <p:cNvSpPr txBox="1"/>
          <p:nvPr/>
        </p:nvSpPr>
        <p:spPr>
          <a:xfrm>
            <a:off x="5050012" y="5538249"/>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122</a:t>
            </a:r>
          </a:p>
        </p:txBody>
      </p:sp>
      <p:sp>
        <p:nvSpPr>
          <p:cNvPr id="15" name="TextBox 14">
            <a:extLst>
              <a:ext uri="{FF2B5EF4-FFF2-40B4-BE49-F238E27FC236}">
                <a16:creationId xmlns:a16="http://schemas.microsoft.com/office/drawing/2014/main" id="{8349124C-18EA-4074-8BE4-7CAD488D5395}"/>
              </a:ext>
            </a:extLst>
          </p:cNvPr>
          <p:cNvSpPr txBox="1"/>
          <p:nvPr/>
        </p:nvSpPr>
        <p:spPr>
          <a:xfrm>
            <a:off x="5978264" y="5525025"/>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151</a:t>
            </a:r>
          </a:p>
        </p:txBody>
      </p:sp>
      <p:sp>
        <p:nvSpPr>
          <p:cNvPr id="16" name="TextBox 15">
            <a:extLst>
              <a:ext uri="{FF2B5EF4-FFF2-40B4-BE49-F238E27FC236}">
                <a16:creationId xmlns:a16="http://schemas.microsoft.com/office/drawing/2014/main" id="{B7CBEBCF-32CC-4604-AB57-AD3545CC2643}"/>
              </a:ext>
            </a:extLst>
          </p:cNvPr>
          <p:cNvSpPr txBox="1"/>
          <p:nvPr/>
        </p:nvSpPr>
        <p:spPr>
          <a:xfrm>
            <a:off x="6915752" y="5511801"/>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164</a:t>
            </a:r>
          </a:p>
        </p:txBody>
      </p:sp>
      <p:sp>
        <p:nvSpPr>
          <p:cNvPr id="17" name="TextBox 16">
            <a:extLst>
              <a:ext uri="{FF2B5EF4-FFF2-40B4-BE49-F238E27FC236}">
                <a16:creationId xmlns:a16="http://schemas.microsoft.com/office/drawing/2014/main" id="{52DC1984-4884-4A3A-BD76-6FAC91ABAB76}"/>
              </a:ext>
            </a:extLst>
          </p:cNvPr>
          <p:cNvSpPr txBox="1"/>
          <p:nvPr/>
        </p:nvSpPr>
        <p:spPr>
          <a:xfrm>
            <a:off x="7862485" y="5511172"/>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144</a:t>
            </a:r>
          </a:p>
        </p:txBody>
      </p:sp>
      <p:sp>
        <p:nvSpPr>
          <p:cNvPr id="18" name="TextBox 17">
            <a:extLst>
              <a:ext uri="{FF2B5EF4-FFF2-40B4-BE49-F238E27FC236}">
                <a16:creationId xmlns:a16="http://schemas.microsoft.com/office/drawing/2014/main" id="{D6CB2C43-9E86-44AE-89C6-7BFA5A8F2EED}"/>
              </a:ext>
            </a:extLst>
          </p:cNvPr>
          <p:cNvSpPr txBox="1"/>
          <p:nvPr/>
        </p:nvSpPr>
        <p:spPr>
          <a:xfrm>
            <a:off x="8790202" y="5510543"/>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292</a:t>
            </a:r>
          </a:p>
        </p:txBody>
      </p:sp>
      <p:sp>
        <p:nvSpPr>
          <p:cNvPr id="19" name="TextBox 18">
            <a:extLst>
              <a:ext uri="{FF2B5EF4-FFF2-40B4-BE49-F238E27FC236}">
                <a16:creationId xmlns:a16="http://schemas.microsoft.com/office/drawing/2014/main" id="{67B77C55-65F6-483D-85B6-005AFA879E47}"/>
              </a:ext>
            </a:extLst>
          </p:cNvPr>
          <p:cNvSpPr txBox="1"/>
          <p:nvPr/>
        </p:nvSpPr>
        <p:spPr>
          <a:xfrm>
            <a:off x="9728228" y="5509914"/>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698</a:t>
            </a:r>
          </a:p>
        </p:txBody>
      </p:sp>
      <p:sp>
        <p:nvSpPr>
          <p:cNvPr id="20" name="TextBox 19">
            <a:extLst>
              <a:ext uri="{FF2B5EF4-FFF2-40B4-BE49-F238E27FC236}">
                <a16:creationId xmlns:a16="http://schemas.microsoft.com/office/drawing/2014/main" id="{82D89DE5-409C-441F-B8C8-3A03A25A6015}"/>
              </a:ext>
            </a:extLst>
          </p:cNvPr>
          <p:cNvSpPr txBox="1"/>
          <p:nvPr/>
        </p:nvSpPr>
        <p:spPr>
          <a:xfrm>
            <a:off x="10674581" y="5509285"/>
            <a:ext cx="1197870" cy="646331"/>
          </a:xfrm>
          <a:prstGeom prst="rect">
            <a:avLst/>
          </a:prstGeom>
          <a:noFill/>
        </p:spPr>
        <p:txBody>
          <a:bodyPr wrap="square" rtlCol="0">
            <a:spAutoFit/>
          </a:bodyPr>
          <a:lstStyle/>
          <a:p>
            <a:pPr algn="ctr"/>
            <a:r>
              <a:rPr lang="en-US" sz="1800" b="1" dirty="0">
                <a:solidFill>
                  <a:schemeClr val="bg1">
                    <a:lumMod val="50000"/>
                  </a:schemeClr>
                </a:solidFill>
              </a:rPr>
              <a:t>N: </a:t>
            </a:r>
            <a:br>
              <a:rPr lang="en-US" sz="1800" b="1" dirty="0">
                <a:solidFill>
                  <a:schemeClr val="bg1">
                    <a:lumMod val="50000"/>
                  </a:schemeClr>
                </a:solidFill>
              </a:rPr>
            </a:br>
            <a:r>
              <a:rPr lang="en-US" sz="1800" dirty="0">
                <a:solidFill>
                  <a:schemeClr val="bg1">
                    <a:lumMod val="50000"/>
                  </a:schemeClr>
                </a:solidFill>
              </a:rPr>
              <a:t>748</a:t>
            </a:r>
          </a:p>
        </p:txBody>
      </p:sp>
      <p:sp>
        <p:nvSpPr>
          <p:cNvPr id="22" name="Footer Placeholder 3">
            <a:extLst>
              <a:ext uri="{FF2B5EF4-FFF2-40B4-BE49-F238E27FC236}">
                <a16:creationId xmlns:a16="http://schemas.microsoft.com/office/drawing/2014/main" id="{4F97B850-F187-45DE-9CA3-54D0C57F1DB3}"/>
              </a:ext>
            </a:extLst>
          </p:cNvPr>
          <p:cNvSpPr>
            <a:spLocks noGrp="1"/>
          </p:cNvSpPr>
          <p:nvPr>
            <p:ph type="ftr" sz="quarter" idx="13"/>
          </p:nvPr>
        </p:nvSpPr>
        <p:spPr>
          <a:xfrm>
            <a:off x="1207732" y="6431598"/>
            <a:ext cx="9165461" cy="365125"/>
          </a:xfrm>
        </p:spPr>
        <p:txBody>
          <a:bodyPr/>
          <a:lstStyle/>
          <a:p>
            <a:r>
              <a:rPr lang="en-US" dirty="0"/>
              <a:t>January 16, 2017 to March 31, 2018</a:t>
            </a:r>
          </a:p>
        </p:txBody>
      </p:sp>
      <p:sp>
        <p:nvSpPr>
          <p:cNvPr id="4" name="TextBox 3">
            <a:extLst>
              <a:ext uri="{FF2B5EF4-FFF2-40B4-BE49-F238E27FC236}">
                <a16:creationId xmlns:a16="http://schemas.microsoft.com/office/drawing/2014/main" id="{C0786768-A4B4-417E-B582-1E449D9D7BF2}"/>
              </a:ext>
            </a:extLst>
          </p:cNvPr>
          <p:cNvSpPr txBox="1"/>
          <p:nvPr/>
        </p:nvSpPr>
        <p:spPr>
          <a:xfrm>
            <a:off x="3425103" y="1366982"/>
            <a:ext cx="5338618" cy="369332"/>
          </a:xfrm>
          <a:prstGeom prst="rect">
            <a:avLst/>
          </a:prstGeom>
          <a:noFill/>
        </p:spPr>
        <p:txBody>
          <a:bodyPr wrap="square" rtlCol="0">
            <a:spAutoFit/>
          </a:bodyPr>
          <a:lstStyle/>
          <a:p>
            <a:pPr algn="ctr"/>
            <a:r>
              <a:rPr lang="en-US" sz="1800" b="1" dirty="0"/>
              <a:t>Satisfaction Score by Month</a:t>
            </a:r>
          </a:p>
        </p:txBody>
      </p:sp>
    </p:spTree>
    <p:extLst>
      <p:ext uri="{BB962C8B-B14F-4D97-AF65-F5344CB8AC3E}">
        <p14:creationId xmlns:p14="http://schemas.microsoft.com/office/powerpoint/2010/main" val="1572179802"/>
      </p:ext>
    </p:extLst>
  </p:cSld>
  <p:clrMapOvr>
    <a:masterClrMapping/>
  </p:clrMapOvr>
</p:sld>
</file>

<file path=ppt/theme/theme1.xml><?xml version="1.0" encoding="utf-8"?>
<a:theme xmlns:a="http://schemas.openxmlformats.org/drawingml/2006/main" name="ForeSee_2017_11_theme">
  <a:themeElements>
    <a:clrScheme name="ForeSee 2017">
      <a:dk1>
        <a:srgbClr val="222B3C"/>
      </a:dk1>
      <a:lt1>
        <a:srgbClr val="FFFFFF"/>
      </a:lt1>
      <a:dk2>
        <a:srgbClr val="3A475B"/>
      </a:dk2>
      <a:lt2>
        <a:srgbClr val="E9ECF2"/>
      </a:lt2>
      <a:accent1>
        <a:srgbClr val="EE2737"/>
      </a:accent1>
      <a:accent2>
        <a:srgbClr val="2AD2C9"/>
      </a:accent2>
      <a:accent3>
        <a:srgbClr val="F43D58"/>
      </a:accent3>
      <a:accent4>
        <a:srgbClr val="83D634"/>
      </a:accent4>
      <a:accent5>
        <a:srgbClr val="009FEA"/>
      </a:accent5>
      <a:accent6>
        <a:srgbClr val="965CC5"/>
      </a:accent6>
      <a:hlink>
        <a:srgbClr val="009FEA"/>
      </a:hlink>
      <a:folHlink>
        <a:srgbClr val="0093E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reSee_2017_11_theme" id="{ACEDDA78-9983-3B4B-80C0-515190C30AEF}" vid="{D62178B0-706D-7F48-A766-311D9D8FFC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oreSee Color Palette 2016">
    <a:dk1>
      <a:srgbClr val="3A475B"/>
    </a:dk1>
    <a:lt1>
      <a:sysClr val="window" lastClr="FFFFFF"/>
    </a:lt1>
    <a:dk2>
      <a:srgbClr val="3A475B"/>
    </a:dk2>
    <a:lt2>
      <a:srgbClr val="E9ECF2"/>
    </a:lt2>
    <a:accent1>
      <a:srgbClr val="EE2737"/>
    </a:accent1>
    <a:accent2>
      <a:srgbClr val="2AD2C9"/>
    </a:accent2>
    <a:accent3>
      <a:srgbClr val="F43D58"/>
    </a:accent3>
    <a:accent4>
      <a:srgbClr val="92CF26"/>
    </a:accent4>
    <a:accent5>
      <a:srgbClr val="009FEA"/>
    </a:accent5>
    <a:accent6>
      <a:srgbClr val="965CC5"/>
    </a:accent6>
    <a:hlink>
      <a:srgbClr val="425867"/>
    </a:hlink>
    <a:folHlink>
      <a:srgbClr val="445D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ForeSee Color Palette 2016">
    <a:dk1>
      <a:srgbClr val="3A475B"/>
    </a:dk1>
    <a:lt1>
      <a:sysClr val="window" lastClr="FFFFFF"/>
    </a:lt1>
    <a:dk2>
      <a:srgbClr val="3A475B"/>
    </a:dk2>
    <a:lt2>
      <a:srgbClr val="E9ECF2"/>
    </a:lt2>
    <a:accent1>
      <a:srgbClr val="EE2737"/>
    </a:accent1>
    <a:accent2>
      <a:srgbClr val="2AD2C9"/>
    </a:accent2>
    <a:accent3>
      <a:srgbClr val="F43D58"/>
    </a:accent3>
    <a:accent4>
      <a:srgbClr val="92CF26"/>
    </a:accent4>
    <a:accent5>
      <a:srgbClr val="009FEA"/>
    </a:accent5>
    <a:accent6>
      <a:srgbClr val="965CC5"/>
    </a:accent6>
    <a:hlink>
      <a:srgbClr val="425867"/>
    </a:hlink>
    <a:folHlink>
      <a:srgbClr val="445D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ForeSee Color Palette 2016">
    <a:dk1>
      <a:srgbClr val="3A475B"/>
    </a:dk1>
    <a:lt1>
      <a:sysClr val="window" lastClr="FFFFFF"/>
    </a:lt1>
    <a:dk2>
      <a:srgbClr val="3A475B"/>
    </a:dk2>
    <a:lt2>
      <a:srgbClr val="E9ECF2"/>
    </a:lt2>
    <a:accent1>
      <a:srgbClr val="EE2737"/>
    </a:accent1>
    <a:accent2>
      <a:srgbClr val="2AD2C9"/>
    </a:accent2>
    <a:accent3>
      <a:srgbClr val="F43D58"/>
    </a:accent3>
    <a:accent4>
      <a:srgbClr val="92CF26"/>
    </a:accent4>
    <a:accent5>
      <a:srgbClr val="009FEA"/>
    </a:accent5>
    <a:accent6>
      <a:srgbClr val="965CC5"/>
    </a:accent6>
    <a:hlink>
      <a:srgbClr val="425867"/>
    </a:hlink>
    <a:folHlink>
      <a:srgbClr val="445D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FE6F7BDA2A3B4FAA4F0FF14460AC5F" ma:contentTypeVersion="6" ma:contentTypeDescription="Create a new document." ma:contentTypeScope="" ma:versionID="6c7529c338757fb158c75f8bf417317a">
  <xsd:schema xmlns:xsd="http://www.w3.org/2001/XMLSchema" xmlns:xs="http://www.w3.org/2001/XMLSchema" xmlns:p="http://schemas.microsoft.com/office/2006/metadata/properties" xmlns:ns2="069370f7-248c-438a-8fd8-913a3fe69e2a" xmlns:ns3="00680233-3df0-4251-a3db-37602fb73afe" targetNamespace="http://schemas.microsoft.com/office/2006/metadata/properties" ma:root="true" ma:fieldsID="580bc0e745ee874e80277fd9bb925d8a" ns2:_="" ns3:_="">
    <xsd:import namespace="069370f7-248c-438a-8fd8-913a3fe69e2a"/>
    <xsd:import namespace="00680233-3df0-4251-a3db-37602fb73afe"/>
    <xsd:element name="properties">
      <xsd:complexType>
        <xsd:sequence>
          <xsd:element name="documentManagement">
            <xsd:complexType>
              <xsd:all>
                <xsd:element ref="ns2:MediaServiceMetadata" minOccurs="0"/>
                <xsd:element ref="ns2:MediaServiceFastMetadata" minOccurs="0"/>
                <xsd:element ref="ns2:Description0" minOccurs="0"/>
                <xsd:element ref="ns2:Owner"/>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9370f7-248c-438a-8fd8-913a3fe69e2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Description0" ma:index="10" nillable="true" ma:displayName="Description" ma:description="What the file is used for, what it contains, etc." ma:internalName="Description0">
      <xsd:simpleType>
        <xsd:restriction base="dms:Note">
          <xsd:maxLength value="255"/>
        </xsd:restriction>
      </xsd:simpleType>
    </xsd:element>
    <xsd:element name="Owner" ma:index="11" ma:displayName="Owner" ma:description="Person responsible for ensuring the file is accurate and up to date." ma:list="UserInfo"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0680233-3df0-4251-a3db-37602fb73afe"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0680233-3df0-4251-a3db-37602fb73afe">
      <UserInfo>
        <DisplayName>Katie Powderly</DisplayName>
        <AccountId>17</AccountId>
        <AccountType/>
      </UserInfo>
      <UserInfo>
        <DisplayName>Angela DiNicola</DisplayName>
        <AccountId>24</AccountId>
        <AccountType/>
      </UserInfo>
      <UserInfo>
        <DisplayName>Laura Messina</DisplayName>
        <AccountId>37</AccountId>
        <AccountType/>
      </UserInfo>
    </SharedWithUsers>
    <Description0 xmlns="069370f7-248c-438a-8fd8-913a3fe69e2a">Truncated version of Style Guide with starter slides</Description0>
    <Owner xmlns="069370f7-248c-438a-8fd8-913a3fe69e2a">
      <UserInfo>
        <DisplayName>Wendy Cerimele</DisplayName>
        <AccountId>236</AccountId>
        <AccountType/>
      </UserInfo>
    </Owner>
  </documentManagement>
</p:properties>
</file>

<file path=customXml/itemProps1.xml><?xml version="1.0" encoding="utf-8"?>
<ds:datastoreItem xmlns:ds="http://schemas.openxmlformats.org/officeDocument/2006/customXml" ds:itemID="{FE807598-CF75-4E9D-BEED-0F7A69CE60A3}">
  <ds:schemaRefs>
    <ds:schemaRef ds:uri="00680233-3df0-4251-a3db-37602fb73afe"/>
    <ds:schemaRef ds:uri="069370f7-248c-438a-8fd8-913a3fe69e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4BB433-F5BF-4871-B0BD-48C71A9792E6}">
  <ds:schemaRefs>
    <ds:schemaRef ds:uri="http://schemas.microsoft.com/sharepoint/v3/contenttype/forms"/>
  </ds:schemaRefs>
</ds:datastoreItem>
</file>

<file path=customXml/itemProps3.xml><?xml version="1.0" encoding="utf-8"?>
<ds:datastoreItem xmlns:ds="http://schemas.openxmlformats.org/officeDocument/2006/customXml" ds:itemID="{ED48184E-C96F-4121-8577-E08824B26BC2}">
  <ds:schemaRefs>
    <ds:schemaRef ds:uri="http://purl.org/dc/terms/"/>
    <ds:schemaRef ds:uri="http://purl.org/dc/dcmitype/"/>
    <ds:schemaRef ds:uri="http://schemas.microsoft.com/office/2006/documentManagement/types"/>
    <ds:schemaRef ds:uri="http://purl.org/dc/elements/1.1/"/>
    <ds:schemaRef ds:uri="00680233-3df0-4251-a3db-37602fb73afe"/>
    <ds:schemaRef ds:uri="http://schemas.microsoft.com/office/infopath/2007/PartnerControls"/>
    <ds:schemaRef ds:uri="http://schemas.openxmlformats.org/package/2006/metadata/core-properties"/>
    <ds:schemaRef ds:uri="069370f7-248c-438a-8fd8-913a3fe69e2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5576</TotalTime>
  <Words>4467</Words>
  <Application>Microsoft Office PowerPoint</Application>
  <PresentationFormat>Custom</PresentationFormat>
  <Paragraphs>648</Paragraphs>
  <Slides>47</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ＭＳ Ｐゴシック</vt:lpstr>
      <vt:lpstr>Arial</vt:lpstr>
      <vt:lpstr>Calibri</vt:lpstr>
      <vt:lpstr>Lucida Grande</vt:lpstr>
      <vt:lpstr>Wingdings</vt:lpstr>
      <vt:lpstr>Wingdings 2</vt:lpstr>
      <vt:lpstr>ForeSee_2017_11_theme</vt:lpstr>
      <vt:lpstr>U.S. Department of Veterans Affairs –  VA Consolidation</vt:lpstr>
      <vt:lpstr>Your ForeSee Team </vt:lpstr>
      <vt:lpstr>Agenda </vt:lpstr>
      <vt:lpstr>Methodology &amp; Objective</vt:lpstr>
      <vt:lpstr>PowerPoint Presentation</vt:lpstr>
      <vt:lpstr>Capturing the Voice of Visitor</vt:lpstr>
      <vt:lpstr>VA Main Aggregate Results</vt:lpstr>
      <vt:lpstr>Information browsing has the strongest impact on VA main visitor satisfaction, followed closely by site information.</vt:lpstr>
      <vt:lpstr>Satisfaction scores for VA Main are generally low, with the highest scores scoring just slightly above 60.</vt:lpstr>
      <vt:lpstr>How well the site’s info answers questions, finding information, and narrowing choices are all areas in need of potential improvement.</vt:lpstr>
      <vt:lpstr>The main VA site scores more than ten points below average for all relevant satisfaction benchmarks.</vt:lpstr>
      <vt:lpstr>Convergence Issues and Potential Resolutions</vt:lpstr>
      <vt:lpstr>ForeSee measures the veteran experience across multiple websites and touchpoints to help the VA understand its constituency.</vt:lpstr>
      <vt:lpstr>Three of the five surveys are located within the VA.gov domain name, meaning that scores and feedback are closely related.</vt:lpstr>
      <vt:lpstr>As a result, the main VA survey often serves as place for veterans to vent frustrations; they leave feedback about their entire experience.</vt:lpstr>
      <vt:lpstr>The issues that affect VA Main are intrinsic to the VA experience, and can be condensed to several key areas of concern.</vt:lpstr>
      <vt:lpstr>Satisfaction for the VA Main website has decreased over the past four years, perhaps reflecting tougher-to-meet expectations.</vt:lpstr>
      <vt:lpstr>First-time visitors can serve as a neutral party to determine how well a website works without any prior expectations.</vt:lpstr>
      <vt:lpstr>First-time visitors typically score slightly lower when compared against repeat visitors, suggesting the site is hard to use for newbies.</vt:lpstr>
      <vt:lpstr>Visitors to the main VA site have a number of recommendations for improvements, including broad updates and consistent info.</vt:lpstr>
      <vt:lpstr>Most visitors who come to the main VA website are veterans, but their experience differs depending on their age.</vt:lpstr>
      <vt:lpstr>Veterans of the two most recent conflicts account for at least one in five of all veterans, and they have lower satisfaction.</vt:lpstr>
      <vt:lpstr>Younger veterans are more likely to be interested in disability and compensation information and education information.</vt:lpstr>
      <vt:lpstr>Visitors to the main VA site have a number of recommendations for improvements, including broad updates and consistent info.</vt:lpstr>
      <vt:lpstr>Visitors across several Veterans Affairs sites struggle to find what it is they are looking for. </vt:lpstr>
      <vt:lpstr>Education, finding contact information, and finding a place to submit a form have the lowest rates of success on the VA Main site.</vt:lpstr>
      <vt:lpstr>Visitors to the main VA site have a number of recommendations for improvements, including broad updates and consistent info.</vt:lpstr>
      <vt:lpstr>Visitors who access a different VA site before taking the VA Main survey have lower satisfaction than those who do not.</vt:lpstr>
      <vt:lpstr>Visitors who came to the VA Main site from VA-affiliated websites have lower satisfaction than the aggregate score.</vt:lpstr>
      <vt:lpstr>Visitors who have to pass through multiple VA sites are more likely to be looking for disability information and healthcare information.</vt:lpstr>
      <vt:lpstr>Respondents regularly call for improvements that apply to sites other than VA Main, suggesting a sense of disorientation.</vt:lpstr>
      <vt:lpstr>Next Steps</vt:lpstr>
      <vt:lpstr>Standardizing questionnaires across the VA family of sites will benefit cross-site analysis and could foster in-depth comparisons.</vt:lpstr>
      <vt:lpstr>Key Findings &amp; Recommendations</vt:lpstr>
      <vt:lpstr>Next Steps</vt:lpstr>
      <vt:lpstr>Appendix</vt:lpstr>
      <vt:lpstr>VA Vantage Point Blog Aggregate Results</vt:lpstr>
      <vt:lpstr>Capturing the Voice of Visitor</vt:lpstr>
      <vt:lpstr>The actual information on the VA Vantage Point blog has the greatest impact on visitors’ overall satisfaction.</vt:lpstr>
      <vt:lpstr>Satisfaction scores for VA Main are generally low, with the highest scores scoring just slightly above 60.</vt:lpstr>
      <vt:lpstr>Information browsing has the lowest scoring overall questions, especially how well the blog features help visitors find things.</vt:lpstr>
      <vt:lpstr>The VA Vantage Point blog scores well below average for all relevant satisfaction benchmarks.</vt:lpstr>
      <vt:lpstr>Appendix - Glossary of ForeSee Terminology</vt:lpstr>
      <vt:lpstr>Appendix – Benchmark Participants</vt:lpstr>
      <vt:lpstr>Appendix – Benchmark Participants</vt:lpstr>
      <vt:lpstr>Appendix – Benchmark Participants</vt:lpstr>
      <vt:lpstr>Understanding Impacts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Checklist for CXSA</dc:title>
  <dc:creator>Matthew Hedgecock</dc:creator>
  <cp:lastModifiedBy>Matthew Hedgecock</cp:lastModifiedBy>
  <cp:revision>299</cp:revision>
  <dcterms:modified xsi:type="dcterms:W3CDTF">2018-05-01T20:00:45Z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0x010100B1FE6F7BDA2A3B4FAA4F0FF14460AC5F</vt:lpwstr>
  </property>
</Properties>
</file>